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4"/>
  </p:notesMasterIdLst>
  <p:handoutMasterIdLst>
    <p:handoutMasterId r:id="rId35"/>
  </p:handoutMasterIdLst>
  <p:sldIdLst>
    <p:sldId id="257" r:id="rId2"/>
    <p:sldId id="347" r:id="rId3"/>
    <p:sldId id="326" r:id="rId4"/>
    <p:sldId id="350" r:id="rId5"/>
    <p:sldId id="286" r:id="rId6"/>
    <p:sldId id="348" r:id="rId7"/>
    <p:sldId id="349" r:id="rId8"/>
    <p:sldId id="325" r:id="rId9"/>
    <p:sldId id="342" r:id="rId10"/>
    <p:sldId id="327" r:id="rId11"/>
    <p:sldId id="328" r:id="rId12"/>
    <p:sldId id="332" r:id="rId13"/>
    <p:sldId id="335" r:id="rId14"/>
    <p:sldId id="330" r:id="rId15"/>
    <p:sldId id="333" r:id="rId16"/>
    <p:sldId id="343" r:id="rId17"/>
    <p:sldId id="331" r:id="rId18"/>
    <p:sldId id="334" r:id="rId19"/>
    <p:sldId id="329" r:id="rId20"/>
    <p:sldId id="336" r:id="rId21"/>
    <p:sldId id="337" r:id="rId22"/>
    <p:sldId id="338" r:id="rId23"/>
    <p:sldId id="339" r:id="rId24"/>
    <p:sldId id="340" r:id="rId25"/>
    <p:sldId id="341" r:id="rId26"/>
    <p:sldId id="344" r:id="rId27"/>
    <p:sldId id="345" r:id="rId28"/>
    <p:sldId id="307" r:id="rId29"/>
    <p:sldId id="352" r:id="rId30"/>
    <p:sldId id="351" r:id="rId31"/>
    <p:sldId id="353" r:id="rId32"/>
    <p:sldId id="28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 id="2" name="Ricks, Tim DMD (IHS/HQ)" initials="RTD(" lastIdx="1" clrIdx="1">
    <p:extLst>
      <p:ext uri="{19B8F6BF-5375-455C-9EA6-DF929625EA0E}">
        <p15:presenceInfo xmlns:p15="http://schemas.microsoft.com/office/powerpoint/2012/main" userId="S-1-5-21-1547161642-606747145-682003330-10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77"/>
    <a:srgbClr val="FFFFFF"/>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7551" autoAdjust="0"/>
  </p:normalViewPr>
  <p:slideViewPr>
    <p:cSldViewPr snapToGrid="0">
      <p:cViewPr varScale="1">
        <p:scale>
          <a:sx n="61" d="100"/>
          <a:sy n="61" d="100"/>
        </p:scale>
        <p:origin x="124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4-20T12:03:06.989"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9/12/2023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9/12/2023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147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32</a:t>
            </a:fld>
            <a:endParaRPr lang="en-US" dirty="0"/>
          </a:p>
        </p:txBody>
      </p:sp>
    </p:spTree>
    <p:extLst>
      <p:ext uri="{BB962C8B-B14F-4D97-AF65-F5344CB8AC3E}">
        <p14:creationId xmlns:p14="http://schemas.microsoft.com/office/powerpoint/2010/main" val="110486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1D29C0-AE6D-4E02-9CD8-049544EE3C2F}" type="datetime1">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3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BB96C-A6A9-4F12-A778-07A91059553E}" type="datetime1">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2226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8C8D6-7423-4F71-9348-7AA0B1B9E177}" type="datetime1">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165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B77FC0-B7A1-430F-AD49-528ADA738D84}" type="datetime1">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B0417-A2B4-47D9-8D73-3867C9524B79}" type="datetime1">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9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DA967-8BCA-4D0A-BD46-BC64A3D6E2A0}" type="datetime1">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3F5A8D-FA53-49CC-9B33-E7CEADBA5681}" type="datetime1">
              <a:rPr lang="en-US" smtClean="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D920C6-9B3C-4481-A5DA-86B673AAB21A}" type="datetime1">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125201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849F1-438A-4621-AE50-92722F671549}" type="datetime1">
              <a:rPr lang="en-US" smtClean="0"/>
              <a:t>9/12/2023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7818D7-90F6-419A-8306-657D2ECDA14D}" type="datetime1">
              <a:rPr lang="en-US" smtClean="0"/>
              <a:t>9/12/2023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Tree>
    <p:extLst>
      <p:ext uri="{BB962C8B-B14F-4D97-AF65-F5344CB8AC3E}">
        <p14:creationId xmlns:p14="http://schemas.microsoft.com/office/powerpoint/2010/main" val="379286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74E82-F24A-4D10-9AE3-8BE75ECAEEF4}" type="datetime1">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093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B65DD0-1986-4CD0-91AD-B21022B2D991}" type="datetime1">
              <a:rPr lang="en-US" smtClean="0"/>
              <a:t>9/12/2023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B582AC-5695-48DB-B28C-201892CC33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3" cstate="screen">
            <a:extLst>
              <a:ext uri="{28A0092B-C50C-407E-A947-70E740481C1C}">
                <a14:useLocalDpi xmlns:a14="http://schemas.microsoft.com/office/drawing/2010/main"/>
              </a:ext>
            </a:extLst>
          </a:blip>
          <a:stretch>
            <a:fillRect/>
          </a:stretch>
        </p:blipFill>
        <p:spPr>
          <a:xfrm>
            <a:off x="8704523" y="4682882"/>
            <a:ext cx="1293903" cy="1167733"/>
          </a:xfrm>
          <a:prstGeom prst="rect">
            <a:avLst/>
          </a:prstGeom>
        </p:spPr>
      </p:pic>
      <p:pic>
        <p:nvPicPr>
          <p:cNvPr id="14" name="Picture 13"/>
          <p:cNvPicPr/>
          <p:nvPr userDrawn="1"/>
        </p:nvPicPr>
        <p:blipFill>
          <a:blip r:embed="rId14" cstate="screen">
            <a:extLst>
              <a:ext uri="{28A0092B-C50C-407E-A947-70E740481C1C}">
                <a14:useLocalDpi xmlns:a14="http://schemas.microsoft.com/office/drawing/2010/main"/>
              </a:ext>
            </a:extLst>
          </a:blip>
          <a:stretch>
            <a:fillRect/>
          </a:stretch>
        </p:blipFill>
        <p:spPr>
          <a:xfrm>
            <a:off x="9981523" y="4682882"/>
            <a:ext cx="1149894" cy="1155985"/>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spwoD4x79Tw"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identalpainprotocol.com/" TargetMode="External"/><Relationship Id="rId2" Type="http://schemas.openxmlformats.org/officeDocument/2006/relationships/hyperlink" Target="https://vimeo.com/684769651/6dc0b356e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mccarldentalmillersville.com/blog/wp-content/uploads/2019/07/tooth-abcsess.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cup-us.ahrq.gov/reports/statbriefs/sb280-Dental-ED-Visits2018.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5888/pcd18.20057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entrez/eutils/elink.fcgi?dbfrom=pubmed&amp;retmode=ref&amp;cmd=prlinks&amp;id=3039273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dentalexpress.com/dental-blog/8-dentist-approved-remedies-to-treat-tooth-pain-at-hom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798" y="101599"/>
            <a:ext cx="10058400" cy="2186093"/>
          </a:xfrm>
        </p:spPr>
        <p:txBody>
          <a:bodyPr>
            <a:normAutofit fontScale="90000"/>
          </a:bodyPr>
          <a:lstStyle/>
          <a:p>
            <a:r>
              <a:rPr lang="en-US" b="1" dirty="0" smtClean="0">
                <a:solidFill>
                  <a:schemeClr val="tx1"/>
                </a:solidFill>
                <a:latin typeface="Bahnschrift SemiBold Condensed" panose="020B0502040204020203" pitchFamily="34" charset="0"/>
              </a:rPr>
              <a:t>Indian Health Service</a:t>
            </a:r>
            <a:r>
              <a:rPr lang="en-US" dirty="0" smtClean="0"/>
              <a:t/>
            </a:r>
            <a:br>
              <a:rPr lang="en-US" dirty="0" smtClean="0"/>
            </a:br>
            <a:r>
              <a:rPr lang="en-US" sz="3100" i="1" dirty="0" smtClean="0">
                <a:solidFill>
                  <a:srgbClr val="1D4D77"/>
                </a:solidFill>
              </a:rPr>
              <a:t>Triaging and Treating Dental Conditions in the Emergency Department</a:t>
            </a:r>
            <a:br>
              <a:rPr lang="en-US" sz="3100" i="1" dirty="0" smtClean="0">
                <a:solidFill>
                  <a:srgbClr val="1D4D77"/>
                </a:solidFill>
              </a:rPr>
            </a:br>
            <a:r>
              <a:rPr lang="en-US" sz="3100" i="1" dirty="0" smtClean="0">
                <a:solidFill>
                  <a:srgbClr val="1D4D77"/>
                </a:solidFill>
              </a:rPr>
              <a:t>Hands-On Training for Emergency Departments</a:t>
            </a:r>
            <a:endParaRPr lang="en-US" sz="3100" i="1" dirty="0">
              <a:solidFill>
                <a:srgbClr val="1D4D77"/>
              </a:solidFill>
            </a:endParaRPr>
          </a:p>
        </p:txBody>
      </p:sp>
      <p:sp>
        <p:nvSpPr>
          <p:cNvPr id="3" name="Subtitle 2"/>
          <p:cNvSpPr>
            <a:spLocks noGrp="1"/>
          </p:cNvSpPr>
          <p:nvPr>
            <p:ph type="subTitle" idx="1"/>
          </p:nvPr>
        </p:nvSpPr>
        <p:spPr>
          <a:xfrm>
            <a:off x="1097280" y="4599093"/>
            <a:ext cx="10058400" cy="1597328"/>
          </a:xfrm>
        </p:spPr>
        <p:txBody>
          <a:bodyPr>
            <a:normAutofit lnSpcReduction="10000"/>
          </a:bodyPr>
          <a:lstStyle/>
          <a:p>
            <a:r>
              <a:rPr lang="en-US" sz="2800" dirty="0" smtClean="0"/>
              <a:t>Presenter Name</a:t>
            </a:r>
          </a:p>
          <a:p>
            <a:r>
              <a:rPr lang="en-US" sz="2800" dirty="0" smtClean="0"/>
              <a:t>title</a:t>
            </a:r>
          </a:p>
          <a:p>
            <a:r>
              <a:rPr lang="en-US" sz="2800" dirty="0" smtClean="0"/>
              <a:t>Date</a:t>
            </a: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4478" y="4455620"/>
            <a:ext cx="1750176" cy="174080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2097" y="4455620"/>
            <a:ext cx="1842403" cy="1764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312290"/>
            <a:ext cx="12207240" cy="556343"/>
          </a:xfrm>
          <a:prstGeom prst="rect">
            <a:avLst/>
          </a:prstGeom>
        </p:spPr>
      </p:pic>
      <p:pic>
        <p:nvPicPr>
          <p:cNvPr id="7" name="Picture 2" descr="Happy Valley Emergency Dentistry | Clackamas Smile Restoration | Mt. Scott  Family Dent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93798" y="2390015"/>
            <a:ext cx="5427135" cy="17977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85515" y="2735835"/>
            <a:ext cx="278130" cy="9461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3293121">
            <a:off x="8214090" y="2739645"/>
            <a:ext cx="278130" cy="946150"/>
          </a:xfrm>
          <a:prstGeom prst="rect">
            <a:avLst/>
          </a:prstGeom>
          <a:solidFill>
            <a:srgbClr val="0000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rot="18204937">
            <a:off x="8203930" y="2730755"/>
            <a:ext cx="278130" cy="946150"/>
          </a:xfrm>
          <a:prstGeom prst="rect">
            <a:avLst/>
          </a:prstGeom>
          <a:solidFill>
            <a:srgbClr val="0000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descr="Tooth Line Art Free Vector - Tooth Clipart Black And White | Full Size PNG  Download | SeekPNG"/>
          <p:cNvPicPr/>
          <p:nvPr/>
        </p:nvPicPr>
        <p:blipFill>
          <a:blip r:embed="rId7"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224885" y="3053970"/>
            <a:ext cx="186055" cy="309880"/>
          </a:xfrm>
          <a:prstGeom prst="rect">
            <a:avLst/>
          </a:prstGeom>
          <a:noFill/>
          <a:ln>
            <a:noFill/>
          </a:ln>
        </p:spPr>
      </p:pic>
    </p:spTree>
    <p:extLst>
      <p:ext uri="{BB962C8B-B14F-4D97-AF65-F5344CB8AC3E}">
        <p14:creationId xmlns:p14="http://schemas.microsoft.com/office/powerpoint/2010/main" val="332251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0197"/>
          </a:xfrm>
        </p:spPr>
        <p:txBody>
          <a:bodyPr>
            <a:normAutofit/>
          </a:bodyPr>
          <a:lstStyle/>
          <a:p>
            <a:r>
              <a:rPr lang="en-US" sz="4400" b="1" dirty="0" smtClean="0"/>
              <a:t>IHS Acute Dental Pain Protocols in ED Settings</a:t>
            </a:r>
            <a:endParaRPr lang="en-US" sz="4400" b="1" dirty="0"/>
          </a:p>
        </p:txBody>
      </p:sp>
      <p:sp>
        <p:nvSpPr>
          <p:cNvPr id="4" name="Slide Number Placeholder 3"/>
          <p:cNvSpPr>
            <a:spLocks noGrp="1"/>
          </p:cNvSpPr>
          <p:nvPr>
            <p:ph type="sldNum" sz="quarter" idx="12"/>
          </p:nvPr>
        </p:nvSpPr>
        <p:spPr/>
        <p:txBody>
          <a:bodyPr/>
          <a:lstStyle/>
          <a:p>
            <a:fld id="{CFB582AC-5695-48DB-B28C-201892CC33C9}" type="slidenum">
              <a:rPr lang="en-US" smtClean="0"/>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80" y="1136302"/>
            <a:ext cx="7018024" cy="5095852"/>
          </a:xfrm>
          <a:prstGeom prst="rect">
            <a:avLst/>
          </a:prstGeom>
        </p:spPr>
      </p:pic>
    </p:spTree>
    <p:extLst>
      <p:ext uri="{BB962C8B-B14F-4D97-AF65-F5344CB8AC3E}">
        <p14:creationId xmlns:p14="http://schemas.microsoft.com/office/powerpoint/2010/main" val="3345155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Pain Control Guidance</a:t>
            </a:r>
            <a:endParaRPr lang="en-US" sz="4400" b="1" dirty="0"/>
          </a:p>
        </p:txBody>
      </p:sp>
      <p:sp>
        <p:nvSpPr>
          <p:cNvPr id="3" name="Content Placeholder 2"/>
          <p:cNvSpPr>
            <a:spLocks noGrp="1"/>
          </p:cNvSpPr>
          <p:nvPr>
            <p:ph idx="1"/>
          </p:nvPr>
        </p:nvSpPr>
        <p:spPr>
          <a:xfrm>
            <a:off x="1219200" y="1845734"/>
            <a:ext cx="7323667" cy="4023360"/>
          </a:xfrm>
        </p:spPr>
        <p:txBody>
          <a:bodyPr>
            <a:normAutofit fontScale="85000" lnSpcReduction="20000"/>
          </a:bodyPr>
          <a:lstStyle/>
          <a:p>
            <a:pPr marL="0" indent="0">
              <a:lnSpc>
                <a:spcPct val="120000"/>
              </a:lnSpc>
              <a:spcBef>
                <a:spcPts val="0"/>
              </a:spcBef>
              <a:spcAft>
                <a:spcPts val="1200"/>
              </a:spcAft>
              <a:buNone/>
            </a:pPr>
            <a:r>
              <a:rPr lang="en-US" dirty="0" smtClean="0"/>
              <a:t>First </a:t>
            </a:r>
            <a:r>
              <a:rPr lang="en-US" dirty="0"/>
              <a:t>Line Pain Therapy </a:t>
            </a:r>
          </a:p>
          <a:p>
            <a:pPr lvl="1">
              <a:lnSpc>
                <a:spcPct val="120000"/>
              </a:lnSpc>
              <a:spcBef>
                <a:spcPts val="0"/>
              </a:spcBef>
              <a:spcAft>
                <a:spcPts val="1200"/>
              </a:spcAft>
              <a:buFont typeface="Wingdings" panose="05000000000000000000" pitchFamily="2" charset="2"/>
              <a:buChar char="Ø"/>
            </a:pPr>
            <a:r>
              <a:rPr lang="en-US" dirty="0" smtClean="0"/>
              <a:t>6 </a:t>
            </a:r>
            <a:r>
              <a:rPr lang="en-US" dirty="0"/>
              <a:t>x Day Dosing = 400mg Ibuprofen + 650mg Acetaminophen</a:t>
            </a:r>
          </a:p>
          <a:p>
            <a:pPr lvl="1">
              <a:lnSpc>
                <a:spcPct val="120000"/>
              </a:lnSpc>
              <a:spcBef>
                <a:spcPts val="0"/>
              </a:spcBef>
              <a:spcAft>
                <a:spcPts val="1200"/>
              </a:spcAft>
              <a:buFont typeface="Wingdings" panose="05000000000000000000" pitchFamily="2" charset="2"/>
              <a:buChar char="Ø"/>
            </a:pPr>
            <a:r>
              <a:rPr lang="en-US" dirty="0" smtClean="0"/>
              <a:t>4 </a:t>
            </a:r>
            <a:r>
              <a:rPr lang="en-US" dirty="0"/>
              <a:t>x Day Dosing = 600-800mg Ibuprofen + 650-1,000mg </a:t>
            </a:r>
            <a:r>
              <a:rPr lang="en-US" dirty="0" smtClean="0"/>
              <a:t>Acetaminophen</a:t>
            </a:r>
            <a:endParaRPr lang="en-US" dirty="0"/>
          </a:p>
          <a:p>
            <a:pPr>
              <a:lnSpc>
                <a:spcPct val="120000"/>
              </a:lnSpc>
              <a:spcBef>
                <a:spcPts val="0"/>
              </a:spcBef>
              <a:spcAft>
                <a:spcPts val="1200"/>
              </a:spcAft>
            </a:pPr>
            <a:r>
              <a:rPr lang="en-US" i="1" dirty="0"/>
              <a:t>*Can substitute Naproxen, </a:t>
            </a:r>
            <a:r>
              <a:rPr lang="en-US" i="1" dirty="0" err="1"/>
              <a:t>Etodolac</a:t>
            </a:r>
            <a:r>
              <a:rPr lang="en-US" i="1" dirty="0"/>
              <a:t>, or Mobic for Ibuprofen</a:t>
            </a:r>
            <a:endParaRPr lang="en-US" dirty="0"/>
          </a:p>
          <a:p>
            <a:pPr>
              <a:lnSpc>
                <a:spcPct val="120000"/>
              </a:lnSpc>
              <a:spcBef>
                <a:spcPts val="0"/>
              </a:spcBef>
              <a:spcAft>
                <a:spcPts val="1200"/>
              </a:spcAft>
            </a:pPr>
            <a:r>
              <a:rPr lang="en-US" dirty="0" smtClean="0">
                <a:sym typeface="Wingdings" panose="05000000000000000000" pitchFamily="2" charset="2"/>
              </a:rPr>
              <a:t></a:t>
            </a:r>
            <a:r>
              <a:rPr lang="en-US" dirty="0" smtClean="0"/>
              <a:t>Consider </a:t>
            </a:r>
            <a:r>
              <a:rPr lang="en-US" dirty="0"/>
              <a:t>15mg Ketorolac injection for patients with significant pain</a:t>
            </a:r>
          </a:p>
          <a:p>
            <a:pPr>
              <a:lnSpc>
                <a:spcPct val="120000"/>
              </a:lnSpc>
              <a:spcBef>
                <a:spcPts val="0"/>
              </a:spcBef>
              <a:spcAft>
                <a:spcPts val="1200"/>
              </a:spcAft>
            </a:pPr>
            <a:endParaRPr lang="en-US" dirty="0"/>
          </a:p>
          <a:p>
            <a:pPr>
              <a:lnSpc>
                <a:spcPct val="120000"/>
              </a:lnSpc>
              <a:spcBef>
                <a:spcPts val="0"/>
              </a:spcBef>
              <a:spcAft>
                <a:spcPts val="1200"/>
              </a:spcAft>
            </a:pPr>
            <a:r>
              <a:rPr lang="en-US" dirty="0"/>
              <a:t>If additional pain control is needed for severe pain w/ clinical signs of infection, consider Hydrocodone + Acetaminophen 5/325mg, but Acetaminophen in the first line pain therapy must be reduced to 325mg dose. Only prescribe enough opioids to get patient out of pain until they can get into their dentist or for antibiotics to take effect (48 hours), whichever is the lesser. </a:t>
            </a:r>
          </a:p>
        </p:txBody>
      </p:sp>
      <p:sp>
        <p:nvSpPr>
          <p:cNvPr id="4" name="Slide Number Placeholder 3"/>
          <p:cNvSpPr>
            <a:spLocks noGrp="1"/>
          </p:cNvSpPr>
          <p:nvPr>
            <p:ph type="sldNum" sz="quarter" idx="12"/>
          </p:nvPr>
        </p:nvSpPr>
        <p:spPr/>
        <p:txBody>
          <a:bodyPr/>
          <a:lstStyle/>
          <a:p>
            <a:fld id="{CFB582AC-5695-48DB-B28C-201892CC33C9}" type="slidenum">
              <a:rPr lang="en-US" smtClean="0"/>
              <a:t>11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41447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Pain Control Guidance </a:t>
            </a:r>
            <a:br>
              <a:rPr lang="en-US" sz="4400" b="1" dirty="0" smtClean="0"/>
            </a:br>
            <a:r>
              <a:rPr lang="en-US" sz="3600" b="1" spc="0" dirty="0" smtClean="0">
                <a:solidFill>
                  <a:srgbClr val="FF0000"/>
                </a:solidFill>
                <a:ea typeface="Verdana" panose="020B0604030504040204" pitchFamily="34" charset="0"/>
              </a:rPr>
              <a:t>Ibuprofen </a:t>
            </a:r>
            <a:r>
              <a:rPr lang="en-US" sz="3600" b="1" spc="0" dirty="0">
                <a:solidFill>
                  <a:srgbClr val="FF0000"/>
                </a:solidFill>
                <a:ea typeface="Verdana" panose="020B0604030504040204" pitchFamily="34" charset="0"/>
              </a:rPr>
              <a:t>and Acetaminophen is more effective for pain relief than </a:t>
            </a:r>
            <a:r>
              <a:rPr lang="en-US" sz="3600" b="1" spc="0" dirty="0" smtClean="0">
                <a:solidFill>
                  <a:srgbClr val="FF0000"/>
                </a:solidFill>
                <a:ea typeface="Verdana" panose="020B0604030504040204" pitchFamily="34" charset="0"/>
              </a:rPr>
              <a:t>opioids</a:t>
            </a:r>
            <a:r>
              <a:rPr lang="en-US" sz="4400" b="1" spc="0" dirty="0" smtClean="0">
                <a:solidFill>
                  <a:srgbClr val="FF0000"/>
                </a:solidFill>
                <a:latin typeface="Verdana" panose="020B0604030504040204" pitchFamily="34" charset="0"/>
                <a:ea typeface="Verdana" panose="020B0604030504040204" pitchFamily="34" charset="0"/>
              </a:rPr>
              <a:t>!</a:t>
            </a:r>
            <a:endParaRPr lang="en-US" sz="4400" b="1" dirty="0">
              <a:solidFill>
                <a:srgbClr val="FF0000"/>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7" name="Picture 6"/>
          <p:cNvPicPr>
            <a:picLocks noChangeAspect="1"/>
          </p:cNvPicPr>
          <p:nvPr/>
        </p:nvPicPr>
        <p:blipFill>
          <a:blip r:embed="rId3"/>
          <a:stretch>
            <a:fillRect/>
          </a:stretch>
        </p:blipFill>
        <p:spPr>
          <a:xfrm>
            <a:off x="1409039" y="1894409"/>
            <a:ext cx="7396296" cy="3774110"/>
          </a:xfrm>
          <a:prstGeom prst="rect">
            <a:avLst/>
          </a:prstGeom>
        </p:spPr>
      </p:pic>
      <p:sp>
        <p:nvSpPr>
          <p:cNvPr id="8" name="Up Arrow 7"/>
          <p:cNvSpPr/>
          <p:nvPr/>
        </p:nvSpPr>
        <p:spPr>
          <a:xfrm>
            <a:off x="7543800" y="5541934"/>
            <a:ext cx="397933" cy="5672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85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Pain Control Guidance </a:t>
            </a:r>
            <a:endParaRPr lang="en-US" sz="4400" b="1" dirty="0">
              <a:solidFill>
                <a:srgbClr val="FF0000"/>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9" name="Picture 8">
            <a:extLst>
              <a:ext uri="{FF2B5EF4-FFF2-40B4-BE49-F238E27FC236}">
                <a16:creationId xmlns:a16="http://schemas.microsoft.com/office/drawing/2014/main" id="{89D7C6FC-4441-8FA3-8039-C409E082F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0667" y="1879600"/>
            <a:ext cx="5959000" cy="4138799"/>
          </a:xfrm>
          <a:prstGeom prst="rect">
            <a:avLst/>
          </a:prstGeom>
        </p:spPr>
      </p:pic>
      <p:pic>
        <p:nvPicPr>
          <p:cNvPr id="10" name="Picture 9">
            <a:extLst>
              <a:ext uri="{FF2B5EF4-FFF2-40B4-BE49-F238E27FC236}">
                <a16:creationId xmlns:a16="http://schemas.microsoft.com/office/drawing/2014/main" id="{89D7C6FC-4441-8FA3-8039-C409E082F9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1333" y="1895488"/>
            <a:ext cx="4291291" cy="2726872"/>
          </a:xfrm>
          <a:prstGeom prst="rect">
            <a:avLst/>
          </a:prstGeom>
        </p:spPr>
      </p:pic>
    </p:spTree>
    <p:extLst>
      <p:ext uri="{BB962C8B-B14F-4D97-AF65-F5344CB8AC3E}">
        <p14:creationId xmlns:p14="http://schemas.microsoft.com/office/powerpoint/2010/main" val="147692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Dental Infection Management</a:t>
            </a:r>
            <a:endParaRPr lang="en-US" sz="4400" b="1" dirty="0"/>
          </a:p>
        </p:txBody>
      </p:sp>
      <p:sp>
        <p:nvSpPr>
          <p:cNvPr id="3" name="Content Placeholder 2"/>
          <p:cNvSpPr>
            <a:spLocks noGrp="1"/>
          </p:cNvSpPr>
          <p:nvPr>
            <p:ph idx="1"/>
          </p:nvPr>
        </p:nvSpPr>
        <p:spPr/>
        <p:txBody>
          <a:bodyPr>
            <a:normAutofit/>
          </a:bodyPr>
          <a:lstStyle/>
          <a:p>
            <a:r>
              <a:rPr lang="en-US" sz="2800" u="sng" dirty="0" smtClean="0">
                <a:solidFill>
                  <a:prstClr val="black"/>
                </a:solidFill>
              </a:rPr>
              <a:t>Mild</a:t>
            </a:r>
            <a:r>
              <a:rPr lang="en-US" sz="2800" dirty="0" smtClean="0">
                <a:solidFill>
                  <a:prstClr val="black"/>
                </a:solidFill>
              </a:rPr>
              <a:t> Infections </a:t>
            </a:r>
            <a:r>
              <a:rPr lang="en-US" sz="1600" dirty="0" smtClean="0">
                <a:solidFill>
                  <a:prstClr val="black"/>
                </a:solidFill>
              </a:rPr>
              <a:t>(</a:t>
            </a:r>
            <a:r>
              <a:rPr lang="en-US" sz="1600" dirty="0"/>
              <a:t>extra-oral or significant intraoral swelling + pain </a:t>
            </a:r>
            <a:r>
              <a:rPr lang="en-US" sz="1600" i="1" dirty="0"/>
              <a:t>(spontaneous and/or to percussion &amp; palpation). </a:t>
            </a:r>
            <a:endParaRPr lang="en-US" sz="1600" dirty="0">
              <a:solidFill>
                <a:prstClr val="black"/>
              </a:solidFill>
            </a:endParaRPr>
          </a:p>
          <a:p>
            <a:endParaRPr lang="en-US" dirty="0"/>
          </a:p>
          <a:p>
            <a:pPr lvl="1">
              <a:buFont typeface="Wingdings" panose="05000000000000000000" pitchFamily="2" charset="2"/>
              <a:buChar char="Ø"/>
            </a:pPr>
            <a:r>
              <a:rPr lang="en-US" dirty="0" smtClean="0"/>
              <a:t>Amoxicillin 500mg – TID</a:t>
            </a:r>
          </a:p>
          <a:p>
            <a:pPr lvl="1">
              <a:buFont typeface="Wingdings" panose="05000000000000000000" pitchFamily="2" charset="2"/>
              <a:buChar char="Ø"/>
            </a:pPr>
            <a:r>
              <a:rPr lang="en-US" dirty="0" smtClean="0"/>
              <a:t>Penicillin VK 500mg – QID</a:t>
            </a:r>
          </a:p>
          <a:p>
            <a:pPr lvl="1">
              <a:buFont typeface="Wingdings" panose="05000000000000000000" pitchFamily="2" charset="2"/>
              <a:buChar char="Ø"/>
            </a:pPr>
            <a:r>
              <a:rPr lang="en-US" dirty="0" smtClean="0"/>
              <a:t>Cephalexin 500mg – QID</a:t>
            </a:r>
          </a:p>
          <a:p>
            <a:pPr lvl="1">
              <a:buFont typeface="Wingdings" panose="05000000000000000000" pitchFamily="2" charset="2"/>
              <a:buChar char="Ø"/>
            </a:pPr>
            <a:r>
              <a:rPr lang="en-US" dirty="0" err="1" smtClean="0"/>
              <a:t>Azithromax</a:t>
            </a:r>
            <a:r>
              <a:rPr lang="en-US" dirty="0" smtClean="0"/>
              <a:t> 250mg – 2 tabs first day, then 1 tab until gone (5 days)</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p:cNvPicPr>
            <a:picLocks noChangeAspect="1"/>
          </p:cNvPicPr>
          <p:nvPr/>
        </p:nvPicPr>
        <p:blipFill>
          <a:blip r:embed="rId3"/>
          <a:stretch>
            <a:fillRect/>
          </a:stretch>
        </p:blipFill>
        <p:spPr>
          <a:xfrm>
            <a:off x="1522558" y="4773038"/>
            <a:ext cx="4202349" cy="817123"/>
          </a:xfrm>
          <a:prstGeom prst="rect">
            <a:avLst/>
          </a:prstGeom>
        </p:spPr>
      </p:pic>
    </p:spTree>
    <p:extLst>
      <p:ext uri="{BB962C8B-B14F-4D97-AF65-F5344CB8AC3E}">
        <p14:creationId xmlns:p14="http://schemas.microsoft.com/office/powerpoint/2010/main" val="122016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Dental Infection Management</a:t>
            </a:r>
            <a:endParaRPr lang="en-US" sz="4400" b="1" dirty="0"/>
          </a:p>
        </p:txBody>
      </p:sp>
      <p:sp>
        <p:nvSpPr>
          <p:cNvPr id="3" name="Content Placeholder 2"/>
          <p:cNvSpPr>
            <a:spLocks noGrp="1"/>
          </p:cNvSpPr>
          <p:nvPr>
            <p:ph idx="1"/>
          </p:nvPr>
        </p:nvSpPr>
        <p:spPr/>
        <p:txBody>
          <a:bodyPr>
            <a:normAutofit/>
          </a:bodyPr>
          <a:lstStyle/>
          <a:p>
            <a:r>
              <a:rPr lang="en-US" sz="2800" u="sng" dirty="0" smtClean="0">
                <a:solidFill>
                  <a:prstClr val="black"/>
                </a:solidFill>
              </a:rPr>
              <a:t>Moderate</a:t>
            </a:r>
            <a:r>
              <a:rPr lang="en-US" sz="2800" dirty="0" smtClean="0">
                <a:solidFill>
                  <a:prstClr val="black"/>
                </a:solidFill>
              </a:rPr>
              <a:t> Infections </a:t>
            </a:r>
            <a:r>
              <a:rPr lang="en-US" sz="1600" dirty="0" smtClean="0">
                <a:solidFill>
                  <a:prstClr val="black"/>
                </a:solidFill>
              </a:rPr>
              <a:t>(</a:t>
            </a:r>
            <a:r>
              <a:rPr lang="en-US" sz="1600" dirty="0"/>
              <a:t>localized intra-oral swelling </a:t>
            </a:r>
            <a:r>
              <a:rPr lang="en-US" sz="1600" i="1" dirty="0"/>
              <a:t>(non-draining) </a:t>
            </a:r>
            <a:r>
              <a:rPr lang="en-US" sz="1600" dirty="0"/>
              <a:t>+ pain </a:t>
            </a:r>
            <a:r>
              <a:rPr lang="en-US" sz="1600" i="1" dirty="0" smtClean="0"/>
              <a:t>(</a:t>
            </a:r>
            <a:r>
              <a:rPr lang="en-US" sz="1600" i="1" dirty="0"/>
              <a:t>spontaneous and/or to percussion). </a:t>
            </a:r>
            <a:endParaRPr lang="en-US" sz="1600" dirty="0">
              <a:solidFill>
                <a:prstClr val="black"/>
              </a:solidFill>
            </a:endParaRPr>
          </a:p>
          <a:p>
            <a:endParaRPr lang="en-US" sz="500" dirty="0"/>
          </a:p>
          <a:p>
            <a:pPr lvl="1">
              <a:buFont typeface="Wingdings" panose="05000000000000000000" pitchFamily="2" charset="2"/>
              <a:buChar char="Ø"/>
            </a:pPr>
            <a:r>
              <a:rPr lang="en-US" dirty="0" smtClean="0"/>
              <a:t>Clindamycin </a:t>
            </a:r>
            <a:r>
              <a:rPr lang="en-US" dirty="0"/>
              <a:t>300mg – QID</a:t>
            </a:r>
          </a:p>
          <a:p>
            <a:pPr lvl="1">
              <a:buFont typeface="Wingdings" panose="05000000000000000000" pitchFamily="2" charset="2"/>
              <a:buChar char="Ø"/>
            </a:pPr>
            <a:r>
              <a:rPr lang="en-US" dirty="0" smtClean="0"/>
              <a:t>Amoxicillin </a:t>
            </a:r>
            <a:r>
              <a:rPr lang="en-US" dirty="0"/>
              <a:t>500mg + </a:t>
            </a:r>
            <a:r>
              <a:rPr lang="en-US" dirty="0" err="1"/>
              <a:t>Clavulanate</a:t>
            </a:r>
            <a:r>
              <a:rPr lang="en-US" dirty="0"/>
              <a:t> 125mg – TID</a:t>
            </a:r>
          </a:p>
          <a:p>
            <a:pPr lvl="1">
              <a:buFont typeface="Wingdings" panose="05000000000000000000" pitchFamily="2" charset="2"/>
              <a:buChar char="Ø"/>
            </a:pPr>
            <a:r>
              <a:rPr lang="en-US" dirty="0" smtClean="0"/>
              <a:t>Amoxicillin </a:t>
            </a:r>
            <a:r>
              <a:rPr lang="en-US" dirty="0"/>
              <a:t>500mg + Metronidazole 500mg – TID</a:t>
            </a:r>
          </a:p>
          <a:p>
            <a:r>
              <a:rPr lang="en-US" sz="2800" u="sng" dirty="0" smtClean="0"/>
              <a:t>Dry Socket </a:t>
            </a:r>
            <a:r>
              <a:rPr lang="en-US" dirty="0" smtClean="0"/>
              <a:t>(significant/severe </a:t>
            </a:r>
            <a:r>
              <a:rPr lang="en-US" dirty="0"/>
              <a:t>pain that begins 3-4 days post-extraction </a:t>
            </a:r>
            <a:r>
              <a:rPr lang="en-US" i="1" dirty="0"/>
              <a:t>[</a:t>
            </a:r>
            <a:r>
              <a:rPr lang="en-US" i="1" dirty="0" smtClean="0"/>
              <a:t>no fever])</a:t>
            </a:r>
          </a:p>
          <a:p>
            <a:pPr>
              <a:buFont typeface="Wingdings" panose="05000000000000000000" pitchFamily="2" charset="2"/>
              <a:buChar char="Ø"/>
            </a:pPr>
            <a:r>
              <a:rPr lang="en-US" sz="1600" dirty="0"/>
              <a:t>Bupivacaine injection, irrigate socket with sterile saline, place Eugenol impregnated sterile, dissolvable foam. Rx NSAID + Acetaminophen </a:t>
            </a:r>
            <a:r>
              <a:rPr lang="en-US" sz="1600" i="1" dirty="0"/>
              <a:t>(no antibiotics </a:t>
            </a:r>
            <a:r>
              <a:rPr lang="en-US" sz="1600" i="1" dirty="0" smtClean="0"/>
              <a:t>or opioids</a:t>
            </a:r>
            <a:r>
              <a:rPr lang="en-US" sz="1600" i="1" dirty="0"/>
              <a:t>)</a:t>
            </a:r>
            <a:r>
              <a:rPr lang="en-US" sz="1600"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p:cNvPicPr>
            <a:picLocks noChangeAspect="1"/>
          </p:cNvPicPr>
          <p:nvPr/>
        </p:nvPicPr>
        <p:blipFill>
          <a:blip r:embed="rId3"/>
          <a:stretch>
            <a:fillRect/>
          </a:stretch>
        </p:blipFill>
        <p:spPr>
          <a:xfrm>
            <a:off x="1556425" y="5160345"/>
            <a:ext cx="4202349" cy="817123"/>
          </a:xfrm>
          <a:prstGeom prst="rect">
            <a:avLst/>
          </a:prstGeom>
        </p:spPr>
      </p:pic>
    </p:spTree>
    <p:extLst>
      <p:ext uri="{BB962C8B-B14F-4D97-AF65-F5344CB8AC3E}">
        <p14:creationId xmlns:p14="http://schemas.microsoft.com/office/powerpoint/2010/main" val="417947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16</a:t>
            </a:fld>
            <a:endParaRPr lang="en-US" dirty="0"/>
          </a:p>
        </p:txBody>
      </p:sp>
      <p:pic>
        <p:nvPicPr>
          <p:cNvPr id="5" name="Picture 2">
            <a:extLst>
              <a:ext uri="{FF2B5EF4-FFF2-40B4-BE49-F238E27FC236}">
                <a16:creationId xmlns:a16="http://schemas.microsoft.com/office/drawing/2014/main" id="{6626FDCC-5EC3-47CA-97B9-D758589CB7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solidFill>
                  <a:srgbClr val="FFFFFF"/>
                </a:solidFill>
              </a:rPr>
              <a:t>Intraoral Local Anesthesia Guidelines</a:t>
            </a:r>
            <a:endParaRPr lang="en-US" b="1" dirty="0">
              <a:solidFill>
                <a:srgbClr val="FFFFFF"/>
              </a:solidFill>
            </a:endParaRPr>
          </a:p>
        </p:txBody>
      </p:sp>
    </p:spTree>
    <p:extLst>
      <p:ext uri="{BB962C8B-B14F-4D97-AF65-F5344CB8AC3E}">
        <p14:creationId xmlns:p14="http://schemas.microsoft.com/office/powerpoint/2010/main" val="150121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Local Anesthesia Guidance</a:t>
            </a:r>
            <a:endParaRPr lang="en-US" sz="4400" b="1" dirty="0"/>
          </a:p>
        </p:txBody>
      </p:sp>
      <p:sp>
        <p:nvSpPr>
          <p:cNvPr id="3" name="Content Placeholder 2"/>
          <p:cNvSpPr>
            <a:spLocks noGrp="1"/>
          </p:cNvSpPr>
          <p:nvPr>
            <p:ph idx="1"/>
          </p:nvPr>
        </p:nvSpPr>
        <p:spPr/>
        <p:txBody>
          <a:bodyPr>
            <a:normAutofit/>
          </a:bodyPr>
          <a:lstStyle/>
          <a:p>
            <a:endParaRPr lang="en-US" sz="100" dirty="0"/>
          </a:p>
          <a:p>
            <a:pPr>
              <a:buFont typeface="Wingdings" panose="05000000000000000000" pitchFamily="2" charset="2"/>
              <a:buChar char="Ø"/>
            </a:pPr>
            <a:r>
              <a:rPr lang="en-US" sz="2400" dirty="0" smtClean="0"/>
              <a:t>Pregnant </a:t>
            </a:r>
            <a:r>
              <a:rPr lang="en-US" sz="2400" dirty="0"/>
              <a:t>Women: 2% Lidocaine </a:t>
            </a:r>
            <a:r>
              <a:rPr lang="en-US" sz="2400" i="1" dirty="0"/>
              <a:t>(w/ 1:100,000 Epinephrine). </a:t>
            </a:r>
            <a:r>
              <a:rPr lang="en-US" sz="2400" dirty="0"/>
              <a:t>Expect 60 </a:t>
            </a:r>
            <a:r>
              <a:rPr lang="en-US" sz="2400" dirty="0" err="1"/>
              <a:t>mins</a:t>
            </a:r>
            <a:r>
              <a:rPr lang="en-US" sz="2400" dirty="0"/>
              <a:t>. of pulpal anesthesia.</a:t>
            </a:r>
          </a:p>
          <a:p>
            <a:pPr>
              <a:buFont typeface="Wingdings" panose="05000000000000000000" pitchFamily="2" charset="2"/>
              <a:buChar char="Ø"/>
            </a:pPr>
            <a:r>
              <a:rPr lang="en-US" sz="2400" dirty="0" smtClean="0"/>
              <a:t>For </a:t>
            </a:r>
            <a:r>
              <a:rPr lang="en-US" sz="2400" dirty="0"/>
              <a:t>I&amp;D Procedures: 2% </a:t>
            </a:r>
            <a:r>
              <a:rPr lang="en-US" sz="2400" dirty="0" err="1"/>
              <a:t>Mepivacaine</a:t>
            </a:r>
            <a:r>
              <a:rPr lang="en-US" sz="2400" dirty="0"/>
              <a:t> </a:t>
            </a:r>
            <a:r>
              <a:rPr lang="en-US" sz="2400" i="1" dirty="0"/>
              <a:t>(w/ 1:20,000 Neo-</a:t>
            </a:r>
            <a:r>
              <a:rPr lang="en-US" sz="2400" i="1" dirty="0" err="1"/>
              <a:t>Cobefrin</a:t>
            </a:r>
            <a:r>
              <a:rPr lang="en-US" sz="2400" i="1" dirty="0"/>
              <a:t>). </a:t>
            </a:r>
            <a:r>
              <a:rPr lang="en-US" sz="2400" dirty="0"/>
              <a:t>Expect 60 </a:t>
            </a:r>
            <a:r>
              <a:rPr lang="en-US" sz="2400" dirty="0" err="1"/>
              <a:t>mins</a:t>
            </a:r>
            <a:r>
              <a:rPr lang="en-US" sz="2400" dirty="0"/>
              <a:t>. of pulpal anesthesia.</a:t>
            </a:r>
          </a:p>
          <a:p>
            <a:pPr>
              <a:buFont typeface="Wingdings" panose="05000000000000000000" pitchFamily="2" charset="2"/>
              <a:buChar char="Ø"/>
            </a:pPr>
            <a:r>
              <a:rPr lang="en-US" sz="2400" dirty="0" smtClean="0"/>
              <a:t>Long </a:t>
            </a:r>
            <a:r>
              <a:rPr lang="en-US" sz="2400" dirty="0"/>
              <a:t>Lasting Anesthetic: 0.5% Bupivacaine </a:t>
            </a:r>
            <a:r>
              <a:rPr lang="en-US" sz="2400" i="1" dirty="0"/>
              <a:t>(w/ 1:200,000 Epinephrine). </a:t>
            </a:r>
            <a:r>
              <a:rPr lang="en-US" sz="2400" dirty="0"/>
              <a:t>Expect 90 </a:t>
            </a:r>
            <a:r>
              <a:rPr lang="en-US" sz="2400" dirty="0" err="1"/>
              <a:t>mins</a:t>
            </a:r>
            <a:r>
              <a:rPr lang="en-US" sz="2400" dirty="0"/>
              <a:t>. </a:t>
            </a:r>
            <a:r>
              <a:rPr lang="en-US" sz="2400" i="1" dirty="0"/>
              <a:t>(infiltration) </a:t>
            </a:r>
            <a:r>
              <a:rPr lang="en-US" sz="2400" dirty="0"/>
              <a:t>or 360 </a:t>
            </a:r>
            <a:r>
              <a:rPr lang="en-US" sz="2400" dirty="0" err="1"/>
              <a:t>mins</a:t>
            </a:r>
            <a:r>
              <a:rPr lang="en-US" sz="2400" i="1" dirty="0"/>
              <a:t>.(block) </a:t>
            </a:r>
            <a:r>
              <a:rPr lang="en-US" sz="2400" dirty="0"/>
              <a:t>of pulpal anesthesia.</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97987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Local Anesthesia Guidance</a:t>
            </a:r>
            <a:endParaRPr lang="en-US" sz="4400" b="1" dirty="0"/>
          </a:p>
        </p:txBody>
      </p:sp>
      <p:sp>
        <p:nvSpPr>
          <p:cNvPr id="4" name="Slide Number Placeholder 3"/>
          <p:cNvSpPr>
            <a:spLocks noGrp="1"/>
          </p:cNvSpPr>
          <p:nvPr>
            <p:ph type="sldNum" sz="quarter" idx="12"/>
          </p:nvPr>
        </p:nvSpPr>
        <p:spPr/>
        <p:txBody>
          <a:bodyPr/>
          <a:lstStyle/>
          <a:p>
            <a:fld id="{CFB582AC-5695-48DB-B28C-201892CC33C9}" type="slidenum">
              <a:rPr lang="en-US" smtClean="0"/>
              <a:t>18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6" name="Rectangle 5"/>
          <p:cNvSpPr/>
          <p:nvPr/>
        </p:nvSpPr>
        <p:spPr>
          <a:xfrm>
            <a:off x="1097280" y="1895532"/>
            <a:ext cx="10058400" cy="1077218"/>
          </a:xfrm>
          <a:prstGeom prst="rect">
            <a:avLst/>
          </a:prstGeom>
          <a:ln w="6350">
            <a:solidFill>
              <a:schemeClr val="tx1"/>
            </a:solidFill>
          </a:ln>
        </p:spPr>
        <p:txBody>
          <a:bodyPr wrap="square">
            <a:spAutoFit/>
          </a:bodyPr>
          <a:lstStyle/>
          <a:p>
            <a:pPr algn="just"/>
            <a:r>
              <a:rPr lang="en-US" sz="1600" dirty="0">
                <a:solidFill>
                  <a:srgbClr val="FF0000"/>
                </a:solidFill>
              </a:rPr>
              <a:t>It is strongly recommended that providers receive training on injection technique prior to utilizing local anesthetic injections. See “Management of Dental Pain in the Emergency Room for ED and UCC Personnel” training link. The time stamps offer targeted information and guidance for review. Other recommended resources: “Handbook of Local Anesthesia” (Stanley </a:t>
            </a:r>
            <a:r>
              <a:rPr lang="en-US" sz="1600" dirty="0" err="1">
                <a:solidFill>
                  <a:srgbClr val="FF0000"/>
                </a:solidFill>
              </a:rPr>
              <a:t>Malamed</a:t>
            </a:r>
            <a:r>
              <a:rPr lang="en-US" sz="1600" dirty="0">
                <a:solidFill>
                  <a:srgbClr val="FF0000"/>
                </a:solidFill>
              </a:rPr>
              <a:t>) and “</a:t>
            </a:r>
            <a:r>
              <a:rPr lang="en-US" sz="1600" dirty="0" err="1">
                <a:solidFill>
                  <a:srgbClr val="FF0000"/>
                </a:solidFill>
              </a:rPr>
              <a:t>Lexicomp</a:t>
            </a:r>
            <a:r>
              <a:rPr lang="en-US" sz="1600" dirty="0">
                <a:solidFill>
                  <a:srgbClr val="FF0000"/>
                </a:solidFill>
              </a:rPr>
              <a:t> Drug Information Handbook for Dentistry”. </a:t>
            </a:r>
          </a:p>
        </p:txBody>
      </p:sp>
      <p:sp>
        <p:nvSpPr>
          <p:cNvPr id="8" name="Rectangle 7"/>
          <p:cNvSpPr/>
          <p:nvPr/>
        </p:nvSpPr>
        <p:spPr>
          <a:xfrm>
            <a:off x="1097280" y="3283322"/>
            <a:ext cx="6595533" cy="2585323"/>
          </a:xfrm>
          <a:prstGeom prst="rect">
            <a:avLst/>
          </a:prstGeom>
        </p:spPr>
        <p:txBody>
          <a:bodyPr wrap="square">
            <a:spAutoFit/>
          </a:bodyPr>
          <a:lstStyle/>
          <a:p>
            <a:r>
              <a:rPr lang="en-US" b="1" dirty="0">
                <a:solidFill>
                  <a:srgbClr val="000000"/>
                </a:solidFill>
              </a:rPr>
              <a:t>Link: </a:t>
            </a:r>
            <a:r>
              <a:rPr lang="en-US" b="1" dirty="0" smtClean="0">
                <a:solidFill>
                  <a:srgbClr val="0562C1"/>
                </a:solidFill>
                <a:hlinkClick r:id="rId3"/>
              </a:rPr>
              <a:t>www.youtube.com/watch?v=spwoD4x79Tw</a:t>
            </a:r>
            <a:r>
              <a:rPr lang="en-US" b="1" dirty="0" smtClean="0">
                <a:solidFill>
                  <a:srgbClr val="0562C1"/>
                </a:solidFill>
              </a:rPr>
              <a:t>   </a:t>
            </a:r>
            <a:endParaRPr lang="en-US" dirty="0">
              <a:solidFill>
                <a:srgbClr val="0562C1"/>
              </a:solidFill>
            </a:endParaRPr>
          </a:p>
          <a:p>
            <a:r>
              <a:rPr lang="en-US" dirty="0">
                <a:solidFill>
                  <a:srgbClr val="000000"/>
                </a:solidFill>
              </a:rPr>
              <a:t>Time Stamps: </a:t>
            </a:r>
          </a:p>
          <a:p>
            <a:pPr marL="400050" indent="-400050">
              <a:buFont typeface="+mj-lt"/>
              <a:buAutoNum type="romanUcPeriod"/>
            </a:pPr>
            <a:r>
              <a:rPr lang="en-US" dirty="0" smtClean="0">
                <a:solidFill>
                  <a:srgbClr val="000000"/>
                </a:solidFill>
              </a:rPr>
              <a:t>Opioid </a:t>
            </a:r>
            <a:r>
              <a:rPr lang="en-US" dirty="0">
                <a:solidFill>
                  <a:srgbClr val="000000"/>
                </a:solidFill>
              </a:rPr>
              <a:t>Prescribing and Its Impact (2:52)</a:t>
            </a:r>
          </a:p>
          <a:p>
            <a:pPr marL="400050" indent="-400050">
              <a:buFont typeface="+mj-lt"/>
              <a:buAutoNum type="romanUcPeriod"/>
            </a:pPr>
            <a:r>
              <a:rPr lang="en-US" dirty="0" smtClean="0">
                <a:solidFill>
                  <a:srgbClr val="000000"/>
                </a:solidFill>
              </a:rPr>
              <a:t>Local </a:t>
            </a:r>
            <a:r>
              <a:rPr lang="en-US" dirty="0">
                <a:solidFill>
                  <a:srgbClr val="000000"/>
                </a:solidFill>
              </a:rPr>
              <a:t>Anesthetic and Use of Vasoconstrictors (7:32)</a:t>
            </a:r>
          </a:p>
          <a:p>
            <a:pPr marL="400050" indent="-400050">
              <a:buFont typeface="+mj-lt"/>
              <a:buAutoNum type="romanUcPeriod"/>
            </a:pPr>
            <a:r>
              <a:rPr lang="en-US" dirty="0" smtClean="0">
                <a:solidFill>
                  <a:srgbClr val="000000"/>
                </a:solidFill>
              </a:rPr>
              <a:t>Anesthetics </a:t>
            </a:r>
            <a:r>
              <a:rPr lang="en-US" dirty="0">
                <a:solidFill>
                  <a:srgbClr val="000000"/>
                </a:solidFill>
              </a:rPr>
              <a:t>for Dental Pain (14:52)</a:t>
            </a:r>
          </a:p>
          <a:p>
            <a:pPr marL="400050" indent="-400050">
              <a:buFont typeface="+mj-lt"/>
              <a:buAutoNum type="romanUcPeriod"/>
            </a:pPr>
            <a:r>
              <a:rPr lang="en-US" dirty="0" smtClean="0">
                <a:solidFill>
                  <a:srgbClr val="000000"/>
                </a:solidFill>
              </a:rPr>
              <a:t>Anesthesia </a:t>
            </a:r>
            <a:r>
              <a:rPr lang="en-US" dirty="0">
                <a:solidFill>
                  <a:srgbClr val="000000"/>
                </a:solidFill>
              </a:rPr>
              <a:t>Injection Techniques (25:35)</a:t>
            </a:r>
          </a:p>
          <a:p>
            <a:pPr marL="400050" indent="-400050">
              <a:buFont typeface="+mj-lt"/>
              <a:buAutoNum type="romanUcPeriod"/>
            </a:pPr>
            <a:r>
              <a:rPr lang="en-US" dirty="0" smtClean="0">
                <a:solidFill>
                  <a:srgbClr val="000000"/>
                </a:solidFill>
              </a:rPr>
              <a:t>Delivering </a:t>
            </a:r>
            <a:r>
              <a:rPr lang="en-US" dirty="0">
                <a:solidFill>
                  <a:srgbClr val="000000"/>
                </a:solidFill>
              </a:rPr>
              <a:t>Local Anesthetic Demonstration (29:05)</a:t>
            </a:r>
          </a:p>
          <a:p>
            <a:pPr marL="400050" indent="-400050">
              <a:buFont typeface="+mj-lt"/>
              <a:buAutoNum type="romanUcPeriod"/>
            </a:pPr>
            <a:r>
              <a:rPr lang="en-US" dirty="0" smtClean="0">
                <a:solidFill>
                  <a:srgbClr val="000000"/>
                </a:solidFill>
              </a:rPr>
              <a:t>Types </a:t>
            </a:r>
            <a:r>
              <a:rPr lang="en-US" dirty="0">
                <a:solidFill>
                  <a:srgbClr val="000000"/>
                </a:solidFill>
              </a:rPr>
              <a:t>of Analgesia (46:08)</a:t>
            </a:r>
          </a:p>
          <a:p>
            <a:pPr marL="400050" indent="-400050">
              <a:buFont typeface="+mj-lt"/>
              <a:buAutoNum type="romanUcPeriod"/>
            </a:pPr>
            <a:r>
              <a:rPr lang="en-US" dirty="0" smtClean="0">
                <a:solidFill>
                  <a:srgbClr val="000000"/>
                </a:solidFill>
              </a:rPr>
              <a:t>Dental </a:t>
            </a:r>
            <a:r>
              <a:rPr lang="en-US" dirty="0">
                <a:solidFill>
                  <a:srgbClr val="000000"/>
                </a:solidFill>
              </a:rPr>
              <a:t>Infection and Antibiotic Selection (1:02:28)</a:t>
            </a:r>
            <a:endParaRPr lang="en-US" dirty="0"/>
          </a:p>
        </p:txBody>
      </p:sp>
    </p:spTree>
    <p:extLst>
      <p:ext uri="{BB962C8B-B14F-4D97-AF65-F5344CB8AC3E}">
        <p14:creationId xmlns:p14="http://schemas.microsoft.com/office/powerpoint/2010/main" val="1819457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50070E8-962C-4A03-B6F2-4EF2D39D71F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84134" y="1862667"/>
            <a:ext cx="4572000" cy="4438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Guide to Local Anesthesia</a:t>
            </a:r>
            <a:endParaRPr lang="en-US" b="1" dirty="0"/>
          </a:p>
        </p:txBody>
      </p:sp>
      <p:sp>
        <p:nvSpPr>
          <p:cNvPr id="4" name="Slide Number Placeholder 3"/>
          <p:cNvSpPr>
            <a:spLocks noGrp="1"/>
          </p:cNvSpPr>
          <p:nvPr>
            <p:ph type="sldNum" sz="quarter" idx="12"/>
          </p:nvPr>
        </p:nvSpPr>
        <p:spPr/>
        <p:txBody>
          <a:bodyPr/>
          <a:lstStyle/>
          <a:p>
            <a:fld id="{CFB582AC-5695-48DB-B28C-201892CC33C9}" type="slidenum">
              <a:rPr lang="en-US" smtClean="0"/>
              <a:t>19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7" name="Content Placeholder 6"/>
          <p:cNvSpPr>
            <a:spLocks noGrp="1"/>
          </p:cNvSpPr>
          <p:nvPr>
            <p:ph idx="1"/>
          </p:nvPr>
        </p:nvSpPr>
        <p:spPr>
          <a:xfrm>
            <a:off x="1097280" y="1845734"/>
            <a:ext cx="2949787" cy="4023360"/>
          </a:xfrm>
        </p:spPr>
        <p:txBody>
          <a:bodyPr/>
          <a:lstStyle/>
          <a:p>
            <a:r>
              <a:rPr lang="en-US" dirty="0" smtClean="0"/>
              <a:t>Manikin allows for hands-on practice.  Just remember to NOT actually inject anesthetic/liquids into the manikin!</a:t>
            </a:r>
          </a:p>
        </p:txBody>
      </p:sp>
    </p:spTree>
    <p:extLst>
      <p:ext uri="{BB962C8B-B14F-4D97-AF65-F5344CB8AC3E}">
        <p14:creationId xmlns:p14="http://schemas.microsoft.com/office/powerpoint/2010/main" val="34387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a:xfrm>
            <a:off x="1097280" y="2384212"/>
            <a:ext cx="10058400" cy="3484881"/>
          </a:xfrm>
        </p:spPr>
        <p:txBody>
          <a:bodyPr/>
          <a:lstStyle/>
          <a:p>
            <a:pPr marL="228600" lvl="0" indent="-228600">
              <a:spcBef>
                <a:spcPts val="1000"/>
              </a:spcBef>
              <a:spcAft>
                <a:spcPts val="1200"/>
              </a:spcAft>
              <a:buClrTx/>
              <a:buSzTx/>
              <a:buFont typeface="Arial" panose="020B0604020202020204" pitchFamily="34" charset="0"/>
              <a:buChar char="•"/>
              <a:defRPr/>
            </a:pPr>
            <a:r>
              <a:rPr lang="en-US" sz="2800" dirty="0">
                <a:solidFill>
                  <a:prstClr val="black"/>
                </a:solidFill>
              </a:rPr>
              <a:t>Review the impact of non-traumatic dental pain (NTDP) on patients, emergency rooms, and urgent care centers</a:t>
            </a:r>
          </a:p>
          <a:p>
            <a:pPr marL="228600" lvl="0" indent="-228600">
              <a:spcBef>
                <a:spcPts val="1000"/>
              </a:spcBef>
              <a:spcAft>
                <a:spcPts val="1200"/>
              </a:spcAft>
              <a:buClrTx/>
              <a:buSzTx/>
              <a:buFont typeface="Arial" panose="020B0604020202020204" pitchFamily="34" charset="0"/>
              <a:buChar char="•"/>
              <a:defRPr/>
            </a:pPr>
            <a:r>
              <a:rPr lang="en-US" sz="2800" dirty="0">
                <a:solidFill>
                  <a:prstClr val="black"/>
                </a:solidFill>
              </a:rPr>
              <a:t>Review the </a:t>
            </a:r>
            <a:r>
              <a:rPr lang="en-US" sz="2800" dirty="0" smtClean="0">
                <a:solidFill>
                  <a:prstClr val="black"/>
                </a:solidFill>
              </a:rPr>
              <a:t>Emergency Department </a:t>
            </a:r>
            <a:r>
              <a:rPr lang="en-US" sz="2800" dirty="0">
                <a:solidFill>
                  <a:prstClr val="black"/>
                </a:solidFill>
              </a:rPr>
              <a:t>Protocol for NTDP</a:t>
            </a:r>
          </a:p>
          <a:p>
            <a:pPr marL="228600" lvl="0" indent="-228600">
              <a:spcBef>
                <a:spcPts val="1000"/>
              </a:spcBef>
              <a:spcAft>
                <a:spcPts val="1200"/>
              </a:spcAft>
              <a:buClrTx/>
              <a:buSzTx/>
              <a:buFont typeface="Arial" panose="020B0604020202020204" pitchFamily="34" charset="0"/>
              <a:buChar char="•"/>
              <a:defRPr/>
            </a:pPr>
            <a:r>
              <a:rPr lang="en-US" sz="2800" dirty="0">
                <a:solidFill>
                  <a:prstClr val="black"/>
                </a:solidFill>
              </a:rPr>
              <a:t>Review </a:t>
            </a:r>
            <a:r>
              <a:rPr lang="en-US" sz="2800" dirty="0" smtClean="0">
                <a:solidFill>
                  <a:prstClr val="black"/>
                </a:solidFill>
              </a:rPr>
              <a:t>Resources</a:t>
            </a:r>
            <a:endParaRPr lang="en-US" sz="2800" dirty="0">
              <a:solidFill>
                <a:prstClr val="black"/>
              </a:solidFill>
            </a:endParaRP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Hands-on </a:t>
            </a:r>
            <a:r>
              <a:rPr lang="en-US" sz="2800" dirty="0">
                <a:solidFill>
                  <a:prstClr val="black"/>
                </a:solidFill>
              </a:rPr>
              <a:t>Anesthetics Training</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84097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Local Anesthesia Works</a:t>
            </a:r>
            <a:endParaRPr lang="en-US" b="1" dirty="0"/>
          </a:p>
        </p:txBody>
      </p:sp>
      <p:sp>
        <p:nvSpPr>
          <p:cNvPr id="3" name="Content Placeholder 2"/>
          <p:cNvSpPr>
            <a:spLocks noGrp="1"/>
          </p:cNvSpPr>
          <p:nvPr>
            <p:ph idx="1"/>
          </p:nvPr>
        </p:nvSpPr>
        <p:spPr>
          <a:xfrm>
            <a:off x="5274732" y="2260600"/>
            <a:ext cx="5880947" cy="3608494"/>
          </a:xfrm>
        </p:spPr>
        <p:txBody>
          <a:bodyPr>
            <a:normAutofit/>
          </a:bodyPr>
          <a:lstStyle/>
          <a:p>
            <a:pPr>
              <a:spcBef>
                <a:spcPts val="0"/>
              </a:spcBef>
              <a:buFont typeface="Wingdings" panose="05000000000000000000" pitchFamily="2" charset="2"/>
              <a:buChar char="Ø"/>
              <a:defRPr/>
            </a:pPr>
            <a:r>
              <a:rPr lang="en-US" sz="2400" dirty="0">
                <a:solidFill>
                  <a:schemeClr val="tx1"/>
                </a:solidFill>
              </a:rPr>
              <a:t>Prevent the generation and propagation </a:t>
            </a:r>
            <a:r>
              <a:rPr lang="en-US" sz="2400" dirty="0" smtClean="0">
                <a:solidFill>
                  <a:schemeClr val="tx1"/>
                </a:solidFill>
              </a:rPr>
              <a:t>of </a:t>
            </a:r>
            <a:r>
              <a:rPr lang="en-US" sz="2400" dirty="0">
                <a:solidFill>
                  <a:schemeClr val="tx1"/>
                </a:solidFill>
              </a:rPr>
              <a:t>nerve-action </a:t>
            </a:r>
            <a:r>
              <a:rPr lang="en-US" sz="2400" dirty="0" smtClean="0">
                <a:solidFill>
                  <a:schemeClr val="tx1"/>
                </a:solidFill>
              </a:rPr>
              <a:t>potentials</a:t>
            </a:r>
          </a:p>
          <a:p>
            <a:pPr>
              <a:spcBef>
                <a:spcPts val="0"/>
              </a:spcBef>
              <a:buFont typeface="Wingdings" panose="05000000000000000000" pitchFamily="2" charset="2"/>
              <a:buChar char="Ø"/>
              <a:defRPr/>
            </a:pPr>
            <a:endParaRPr lang="en-US" sz="2400" dirty="0">
              <a:solidFill>
                <a:schemeClr val="tx1"/>
              </a:solidFill>
            </a:endParaRPr>
          </a:p>
          <a:p>
            <a:pPr>
              <a:spcBef>
                <a:spcPts val="0"/>
              </a:spcBef>
              <a:buFont typeface="Wingdings" panose="05000000000000000000" pitchFamily="2" charset="2"/>
              <a:buChar char="Ø"/>
              <a:defRPr/>
            </a:pPr>
            <a:r>
              <a:rPr lang="en-US" sz="2400" dirty="0">
                <a:solidFill>
                  <a:schemeClr val="tx1"/>
                </a:solidFill>
              </a:rPr>
              <a:t>Blocking the </a:t>
            </a:r>
            <a:r>
              <a:rPr lang="en-US" sz="2400" dirty="0" smtClean="0">
                <a:solidFill>
                  <a:schemeClr val="tx1"/>
                </a:solidFill>
              </a:rPr>
              <a:t>sodium </a:t>
            </a:r>
            <a:r>
              <a:rPr lang="en-US" sz="2400" dirty="0">
                <a:solidFill>
                  <a:schemeClr val="tx1"/>
                </a:solidFill>
              </a:rPr>
              <a:t>channel </a:t>
            </a:r>
            <a:r>
              <a:rPr lang="en-US" sz="2400" dirty="0" smtClean="0">
                <a:solidFill>
                  <a:schemeClr val="tx1"/>
                </a:solidFill>
              </a:rPr>
              <a:t>to prevent sodium influx</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5564" y="2046288"/>
            <a:ext cx="3754437"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965200" y="4146550"/>
            <a:ext cx="4419600" cy="1549400"/>
          </a:xfrm>
          <a:prstGeom prst="curvedUpArrow">
            <a:avLst>
              <a:gd name="adj1" fmla="val 14143"/>
              <a:gd name="adj2" fmla="val 135571"/>
              <a:gd name="adj3" fmla="val 0"/>
            </a:avLst>
          </a:prstGeom>
          <a:solidFill>
            <a:srgbClr val="DDDDDD"/>
          </a:solidFill>
          <a:ln>
            <a:noFill/>
          </a:ln>
          <a:effectLst/>
          <a:extLst>
            <a:ext uri="{91240B29-F687-4F45-9708-019B960494DF}">
              <a14:hiddenLine xmlns:a14="http://schemas.microsoft.com/office/drawing/2010/main" w="508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D78"/>
              </a:solidFill>
              <a:effectLst/>
              <a:uLnTx/>
              <a:uFillTx/>
              <a:latin typeface="Times New Roman" charset="0"/>
              <a:ea typeface="ＭＳ Ｐゴシック" charset="0"/>
              <a:cs typeface="+mn-cs"/>
            </a:endParaRPr>
          </a:p>
        </p:txBody>
      </p:sp>
      <p:sp>
        <p:nvSpPr>
          <p:cNvPr id="8" name="Text Box 12"/>
          <p:cNvSpPr txBox="1">
            <a:spLocks noChangeArrowheads="1"/>
          </p:cNvSpPr>
          <p:nvPr/>
        </p:nvSpPr>
        <p:spPr bwMode="auto">
          <a:xfrm>
            <a:off x="812800" y="3822701"/>
            <a:ext cx="800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*LA</a:t>
            </a:r>
          </a:p>
        </p:txBody>
      </p:sp>
      <p:sp>
        <p:nvSpPr>
          <p:cNvPr id="9" name="Text Box 13"/>
          <p:cNvSpPr txBox="1">
            <a:spLocks noChangeArrowheads="1"/>
          </p:cNvSpPr>
          <p:nvPr/>
        </p:nvSpPr>
        <p:spPr bwMode="auto">
          <a:xfrm>
            <a:off x="4089400" y="3657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LA</a:t>
            </a:r>
          </a:p>
        </p:txBody>
      </p:sp>
      <p:sp>
        <p:nvSpPr>
          <p:cNvPr id="10" name="Line 8"/>
          <p:cNvSpPr>
            <a:spLocks noChangeShapeType="1"/>
          </p:cNvSpPr>
          <p:nvPr/>
        </p:nvSpPr>
        <p:spPr bwMode="auto">
          <a:xfrm>
            <a:off x="4064000" y="3407410"/>
            <a:ext cx="457200" cy="30480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Times New Roman" charset="0"/>
              <a:ea typeface="ＭＳ Ｐゴシック" charset="0"/>
              <a:cs typeface="+mn-cs"/>
            </a:endParaRPr>
          </a:p>
        </p:txBody>
      </p:sp>
      <p:sp>
        <p:nvSpPr>
          <p:cNvPr id="11" name="Line 9"/>
          <p:cNvSpPr>
            <a:spLocks noChangeShapeType="1"/>
          </p:cNvSpPr>
          <p:nvPr/>
        </p:nvSpPr>
        <p:spPr bwMode="auto">
          <a:xfrm rot="6050822">
            <a:off x="4114007" y="3385979"/>
            <a:ext cx="363537" cy="30480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Times New Roman" charset="0"/>
              <a:ea typeface="ＭＳ Ｐゴシック" charset="0"/>
              <a:cs typeface="+mn-cs"/>
            </a:endParaRPr>
          </a:p>
        </p:txBody>
      </p:sp>
      <p:sp>
        <p:nvSpPr>
          <p:cNvPr id="12" name="Text Box 12"/>
          <p:cNvSpPr txBox="1">
            <a:spLocks noChangeArrowheads="1"/>
          </p:cNvSpPr>
          <p:nvPr/>
        </p:nvSpPr>
        <p:spPr bwMode="auto">
          <a:xfrm>
            <a:off x="812800" y="3834448"/>
            <a:ext cx="800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charset="0"/>
                <a:ea typeface="ＭＳ Ｐゴシック" charset="0"/>
                <a:cs typeface="+mn-cs"/>
              </a:rPr>
              <a:t>*LA</a:t>
            </a:r>
          </a:p>
        </p:txBody>
      </p:sp>
      <p:sp>
        <p:nvSpPr>
          <p:cNvPr id="13" name="Text Box 13"/>
          <p:cNvSpPr txBox="1">
            <a:spLocks noChangeArrowheads="1"/>
          </p:cNvSpPr>
          <p:nvPr/>
        </p:nvSpPr>
        <p:spPr bwMode="auto">
          <a:xfrm>
            <a:off x="4089400" y="36693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charset="0"/>
                <a:ea typeface="ＭＳ Ｐゴシック" charset="0"/>
                <a:cs typeface="+mn-cs"/>
              </a:rPr>
              <a:t>LA</a:t>
            </a:r>
          </a:p>
        </p:txBody>
      </p:sp>
    </p:spTree>
    <p:extLst>
      <p:ext uri="{BB962C8B-B14F-4D97-AF65-F5344CB8AC3E}">
        <p14:creationId xmlns:p14="http://schemas.microsoft.com/office/powerpoint/2010/main" val="2878626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the </a:t>
            </a:r>
            <a:r>
              <a:rPr lang="en-US" b="1" dirty="0" err="1" smtClean="0"/>
              <a:t>pKa</a:t>
            </a:r>
            <a:r>
              <a:rPr lang="en-US" b="1" dirty="0" smtClean="0"/>
              <a:t> important?</a:t>
            </a:r>
            <a:endParaRPr lang="en-US" b="1" dirty="0"/>
          </a:p>
        </p:txBody>
      </p:sp>
      <p:sp>
        <p:nvSpPr>
          <p:cNvPr id="3" name="Content Placeholder 2"/>
          <p:cNvSpPr>
            <a:spLocks noGrp="1"/>
          </p:cNvSpPr>
          <p:nvPr>
            <p:ph idx="1"/>
          </p:nvPr>
        </p:nvSpPr>
        <p:spPr>
          <a:xfrm>
            <a:off x="1097280" y="2068576"/>
            <a:ext cx="5515187" cy="3608494"/>
          </a:xfrm>
        </p:spPr>
        <p:txBody>
          <a:bodyPr>
            <a:normAutofit/>
          </a:bodyPr>
          <a:lstStyle/>
          <a:p>
            <a:pPr>
              <a:buFont typeface="Wingdings" panose="05000000000000000000" pitchFamily="2" charset="2"/>
              <a:buChar char="Ø"/>
              <a:defRPr/>
            </a:pPr>
            <a:r>
              <a:rPr lang="en-US" altLang="en-US" sz="2400" dirty="0">
                <a:solidFill>
                  <a:schemeClr val="tx1"/>
                </a:solidFill>
              </a:rPr>
              <a:t>To be effective, local anesthetics must penetrate the nerve.</a:t>
            </a:r>
          </a:p>
          <a:p>
            <a:pPr>
              <a:spcBef>
                <a:spcPts val="0"/>
              </a:spcBef>
              <a:buFont typeface="Wingdings" panose="05000000000000000000" pitchFamily="2" charset="2"/>
              <a:buChar char="Ø"/>
              <a:defRPr/>
            </a:pPr>
            <a:endParaRPr lang="en-US" sz="2400" dirty="0">
              <a:solidFill>
                <a:schemeClr val="tx1"/>
              </a:solidFill>
            </a:endParaRPr>
          </a:p>
          <a:p>
            <a:pPr>
              <a:buFont typeface="Wingdings" panose="05000000000000000000" pitchFamily="2" charset="2"/>
              <a:buChar char="Ø"/>
              <a:defRPr/>
            </a:pPr>
            <a:r>
              <a:rPr lang="en-US" altLang="en-US" sz="2400" dirty="0" err="1" smtClean="0">
                <a:solidFill>
                  <a:schemeClr val="tx1"/>
                </a:solidFill>
              </a:rPr>
              <a:t>pKa</a:t>
            </a:r>
            <a:r>
              <a:rPr lang="en-US" altLang="en-US" sz="2400" dirty="0" smtClean="0">
                <a:solidFill>
                  <a:schemeClr val="tx1"/>
                </a:solidFill>
              </a:rPr>
              <a:t> helps </a:t>
            </a:r>
            <a:r>
              <a:rPr lang="en-US" altLang="en-US" sz="2400" dirty="0">
                <a:solidFill>
                  <a:schemeClr val="tx1"/>
                </a:solidFill>
              </a:rPr>
              <a:t>determine how well an anesthetic can penetrate a nerve.</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14" name="Rectangle 13"/>
          <p:cNvSpPr/>
          <p:nvPr/>
        </p:nvSpPr>
        <p:spPr>
          <a:xfrm>
            <a:off x="7411258" y="1895488"/>
            <a:ext cx="3612342" cy="2585323"/>
          </a:xfrm>
          <a:prstGeom prst="rect">
            <a:avLst/>
          </a:prstGeom>
          <a:solidFill>
            <a:schemeClr val="bg1">
              <a:lumMod val="95000"/>
            </a:schemeClr>
          </a:solidFill>
          <a:ln w="9525">
            <a:solidFill>
              <a:schemeClr val="tx1"/>
            </a:solidFill>
          </a:ln>
        </p:spPr>
        <p:txBody>
          <a:bodyPr wrap="square">
            <a:spAutoFit/>
          </a:bodyPr>
          <a:lstStyle/>
          <a:p>
            <a:pPr>
              <a:buClr>
                <a:schemeClr val="tx1"/>
              </a:buClr>
              <a:defRPr/>
            </a:pPr>
            <a:r>
              <a:rPr lang="en-US" dirty="0" err="1" smtClean="0"/>
              <a:t>pKa</a:t>
            </a:r>
            <a:r>
              <a:rPr lang="en-US" dirty="0" smtClean="0"/>
              <a:t> of selected anesthetic agents</a:t>
            </a:r>
          </a:p>
          <a:p>
            <a:pPr>
              <a:buClr>
                <a:schemeClr val="tx1"/>
              </a:buClr>
              <a:defRPr/>
            </a:pPr>
            <a:endParaRPr lang="en-US" dirty="0"/>
          </a:p>
          <a:p>
            <a:pPr>
              <a:buClr>
                <a:schemeClr val="tx1"/>
              </a:buClr>
              <a:defRPr/>
            </a:pPr>
            <a:r>
              <a:rPr lang="en-US" dirty="0" err="1" smtClean="0"/>
              <a:t>Mepivacaine</a:t>
            </a:r>
            <a:r>
              <a:rPr lang="en-US" dirty="0"/>
              <a:t>		</a:t>
            </a:r>
            <a:r>
              <a:rPr lang="en-US" dirty="0" smtClean="0"/>
              <a:t>7.6</a:t>
            </a:r>
            <a:endParaRPr lang="en-US" dirty="0"/>
          </a:p>
          <a:p>
            <a:pPr>
              <a:buClr>
                <a:schemeClr val="tx1"/>
              </a:buClr>
              <a:defRPr/>
            </a:pPr>
            <a:r>
              <a:rPr lang="en-US" dirty="0"/>
              <a:t>Lidocaine			7.7</a:t>
            </a:r>
          </a:p>
          <a:p>
            <a:pPr>
              <a:buClr>
                <a:schemeClr val="tx1"/>
              </a:buClr>
              <a:defRPr/>
            </a:pPr>
            <a:r>
              <a:rPr lang="en-US" dirty="0" err="1"/>
              <a:t>Articaine</a:t>
            </a:r>
            <a:r>
              <a:rPr lang="en-US" dirty="0"/>
              <a:t>			</a:t>
            </a:r>
            <a:r>
              <a:rPr lang="en-US" dirty="0" smtClean="0"/>
              <a:t>7.8</a:t>
            </a:r>
            <a:endParaRPr lang="en-US" dirty="0"/>
          </a:p>
          <a:p>
            <a:pPr>
              <a:buClr>
                <a:schemeClr val="tx1"/>
              </a:buClr>
              <a:defRPr/>
            </a:pPr>
            <a:r>
              <a:rPr lang="en-US" dirty="0" err="1"/>
              <a:t>Etidocaine</a:t>
            </a:r>
            <a:r>
              <a:rPr lang="en-US" dirty="0"/>
              <a:t>		</a:t>
            </a:r>
            <a:r>
              <a:rPr lang="en-US" dirty="0" smtClean="0"/>
              <a:t>7.9</a:t>
            </a:r>
            <a:endParaRPr lang="en-US" dirty="0"/>
          </a:p>
          <a:p>
            <a:pPr>
              <a:buClr>
                <a:schemeClr val="tx1"/>
              </a:buClr>
              <a:defRPr/>
            </a:pPr>
            <a:r>
              <a:rPr lang="en-US" dirty="0" err="1"/>
              <a:t>Prilocaine</a:t>
            </a:r>
            <a:r>
              <a:rPr lang="en-US" dirty="0"/>
              <a:t>			7.9</a:t>
            </a:r>
          </a:p>
          <a:p>
            <a:pPr>
              <a:buClr>
                <a:schemeClr val="tx1"/>
              </a:buClr>
              <a:defRPr/>
            </a:pPr>
            <a:r>
              <a:rPr lang="en-US" dirty="0"/>
              <a:t>Bupivacaine		</a:t>
            </a:r>
            <a:r>
              <a:rPr lang="en-US" dirty="0" smtClean="0"/>
              <a:t>8.1</a:t>
            </a:r>
            <a:endParaRPr lang="en-US" dirty="0"/>
          </a:p>
          <a:p>
            <a:pPr>
              <a:defRPr/>
            </a:pPr>
            <a:r>
              <a:rPr lang="en-US" dirty="0"/>
              <a:t>Procaine			9.1</a:t>
            </a:r>
          </a:p>
        </p:txBody>
      </p:sp>
    </p:spTree>
    <p:extLst>
      <p:ext uri="{BB962C8B-B14F-4D97-AF65-F5344CB8AC3E}">
        <p14:creationId xmlns:p14="http://schemas.microsoft.com/office/powerpoint/2010/main" val="2182713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Maxillary Anesthesia -</a:t>
            </a:r>
            <a:endParaRPr lang="en-US" b="1" dirty="0"/>
          </a:p>
        </p:txBody>
      </p:sp>
      <p:sp>
        <p:nvSpPr>
          <p:cNvPr id="3" name="Content Placeholder 2"/>
          <p:cNvSpPr>
            <a:spLocks noGrp="1"/>
          </p:cNvSpPr>
          <p:nvPr>
            <p:ph idx="1"/>
          </p:nvPr>
        </p:nvSpPr>
        <p:spPr>
          <a:xfrm>
            <a:off x="1097280" y="2068576"/>
            <a:ext cx="5515187" cy="3608494"/>
          </a:xfrm>
        </p:spPr>
        <p:txBody>
          <a:bodyPr>
            <a:normAutofit/>
          </a:bodyPr>
          <a:lstStyle/>
          <a:p>
            <a:pPr>
              <a:buFont typeface="Wingdings" panose="05000000000000000000" pitchFamily="2" charset="2"/>
              <a:buChar char="Ø"/>
              <a:defRPr/>
            </a:pPr>
            <a:r>
              <a:rPr lang="en-US" altLang="en-US" sz="2400" dirty="0" smtClean="0">
                <a:solidFill>
                  <a:schemeClr val="tx1"/>
                </a:solidFill>
              </a:rPr>
              <a:t>Primarily infiltration</a:t>
            </a:r>
            <a:endParaRPr lang="en-US" altLang="en-US" sz="2400" dirty="0">
              <a:solidFill>
                <a:schemeClr val="tx1"/>
              </a:solidFill>
            </a:endParaRPr>
          </a:p>
          <a:p>
            <a:pPr>
              <a:spcBef>
                <a:spcPts val="0"/>
              </a:spcBef>
              <a:buFont typeface="Wingdings" panose="05000000000000000000" pitchFamily="2" charset="2"/>
              <a:buChar char="Ø"/>
              <a:defRPr/>
            </a:pPr>
            <a:endParaRPr lang="en-US" sz="2400" dirty="0">
              <a:solidFill>
                <a:schemeClr val="tx1"/>
              </a:solidFill>
            </a:endParaRPr>
          </a:p>
          <a:p>
            <a:pPr>
              <a:buFont typeface="Wingdings" panose="05000000000000000000" pitchFamily="2" charset="2"/>
              <a:buChar char="Ø"/>
              <a:defRPr/>
            </a:pPr>
            <a:r>
              <a:rPr lang="en-US" altLang="en-US" sz="2400" dirty="0" smtClean="0">
                <a:solidFill>
                  <a:schemeClr val="tx1"/>
                </a:solidFill>
              </a:rPr>
              <a:t>The </a:t>
            </a:r>
            <a:r>
              <a:rPr lang="en-US" altLang="en-US" sz="2400" dirty="0">
                <a:solidFill>
                  <a:schemeClr val="tx1"/>
                </a:solidFill>
              </a:rPr>
              <a:t>cortical plate is not very dense and the bone is highly </a:t>
            </a:r>
            <a:r>
              <a:rPr lang="en-US" altLang="en-US" sz="2400" dirty="0" smtClean="0">
                <a:solidFill>
                  <a:schemeClr val="tx1"/>
                </a:solidFill>
              </a:rPr>
              <a:t>vascular.</a:t>
            </a:r>
          </a:p>
          <a:p>
            <a:pPr marL="0" indent="0">
              <a:buNone/>
              <a:defRPr/>
            </a:pPr>
            <a:endParaRPr lang="en-US" altLang="en-US" sz="2400" dirty="0" smtClean="0">
              <a:solidFill>
                <a:schemeClr val="tx1"/>
              </a:solidFill>
            </a:endParaRPr>
          </a:p>
          <a:p>
            <a:pPr>
              <a:buFont typeface="Wingdings" panose="05000000000000000000" pitchFamily="2" charset="2"/>
              <a:buChar char="Ø"/>
              <a:defRPr/>
            </a:pPr>
            <a:r>
              <a:rPr lang="en-US" altLang="en-US" sz="2400" dirty="0" smtClean="0">
                <a:solidFill>
                  <a:schemeClr val="tx1"/>
                </a:solidFill>
              </a:rPr>
              <a:t>Pulpal </a:t>
            </a:r>
            <a:r>
              <a:rPr lang="en-US" altLang="en-US" sz="2400" dirty="0">
                <a:solidFill>
                  <a:schemeClr val="tx1"/>
                </a:solidFill>
              </a:rPr>
              <a:t>anesthesia can usually be achieved with simple infiltration.</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1026" name="Picture 2" descr="Painless and Profound Maxillary Anterior Local Anesthesia - Dental Minute  with Steven T. Cutbirth - YouTu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8730" y="1895488"/>
            <a:ext cx="4264378" cy="239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36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Posterior Superior Alveolar (PSA) Nerve Block</a:t>
            </a:r>
            <a:endParaRPr lang="en-US" sz="4400" b="1" dirty="0"/>
          </a:p>
        </p:txBody>
      </p:sp>
      <p:sp>
        <p:nvSpPr>
          <p:cNvPr id="3" name="Content Placeholder 2"/>
          <p:cNvSpPr>
            <a:spLocks noGrp="1"/>
          </p:cNvSpPr>
          <p:nvPr>
            <p:ph idx="1"/>
          </p:nvPr>
        </p:nvSpPr>
        <p:spPr>
          <a:xfrm>
            <a:off x="5664200" y="1814576"/>
            <a:ext cx="5548283" cy="2842091"/>
          </a:xfrm>
          <a:solidFill>
            <a:schemeClr val="bg1">
              <a:lumMod val="95000"/>
            </a:schemeClr>
          </a:solidFill>
          <a:ln>
            <a:solidFill>
              <a:schemeClr val="accent1"/>
            </a:solidFill>
          </a:ln>
        </p:spPr>
        <p:txBody>
          <a:bodyPr>
            <a:normAutofit/>
          </a:bodyPr>
          <a:lstStyle/>
          <a:p>
            <a:pPr marL="0" indent="0" algn="ctr">
              <a:buNone/>
              <a:defRPr/>
            </a:pPr>
            <a:r>
              <a:rPr lang="en-US" altLang="en-US" sz="2400" u="sng" dirty="0" smtClean="0">
                <a:solidFill>
                  <a:schemeClr val="tx1"/>
                </a:solidFill>
              </a:rPr>
              <a:t>Landmarks</a:t>
            </a:r>
          </a:p>
          <a:p>
            <a:pPr>
              <a:buFont typeface="Wingdings" panose="05000000000000000000" pitchFamily="2" charset="2"/>
              <a:buChar char="Ø"/>
              <a:defRPr/>
            </a:pPr>
            <a:r>
              <a:rPr lang="en-US" altLang="en-US" sz="2400" dirty="0" smtClean="0">
                <a:solidFill>
                  <a:schemeClr val="tx1"/>
                </a:solidFill>
              </a:rPr>
              <a:t>Zygomatic </a:t>
            </a:r>
            <a:r>
              <a:rPr lang="en-US" altLang="en-US" sz="2400" dirty="0">
                <a:solidFill>
                  <a:schemeClr val="tx1"/>
                </a:solidFill>
              </a:rPr>
              <a:t>Buttress (injection point is posterior to </a:t>
            </a:r>
            <a:r>
              <a:rPr lang="en-US" altLang="en-US" sz="2400" dirty="0" smtClean="0">
                <a:solidFill>
                  <a:schemeClr val="tx1"/>
                </a:solidFill>
              </a:rPr>
              <a:t>it)</a:t>
            </a:r>
          </a:p>
          <a:p>
            <a:pPr>
              <a:buFont typeface="Wingdings" panose="05000000000000000000" pitchFamily="2" charset="2"/>
              <a:buChar char="Ø"/>
              <a:defRPr/>
            </a:pPr>
            <a:r>
              <a:rPr lang="en-US" altLang="en-US" sz="2400" dirty="0" smtClean="0">
                <a:solidFill>
                  <a:schemeClr val="tx1"/>
                </a:solidFill>
              </a:rPr>
              <a:t>Depth </a:t>
            </a:r>
            <a:r>
              <a:rPr lang="en-US" altLang="en-US" sz="2400" dirty="0">
                <a:solidFill>
                  <a:schemeClr val="tx1"/>
                </a:solidFill>
              </a:rPr>
              <a:t>of </a:t>
            </a:r>
            <a:r>
              <a:rPr lang="en-US" altLang="en-US" sz="2400" dirty="0" smtClean="0">
                <a:solidFill>
                  <a:schemeClr val="tx1"/>
                </a:solidFill>
              </a:rPr>
              <a:t>Vestibule</a:t>
            </a:r>
          </a:p>
          <a:p>
            <a:pPr>
              <a:buFont typeface="Wingdings" panose="05000000000000000000" pitchFamily="2" charset="2"/>
              <a:buChar char="Ø"/>
              <a:defRPr/>
            </a:pPr>
            <a:r>
              <a:rPr lang="en-US" altLang="en-US" sz="2400" dirty="0" smtClean="0">
                <a:solidFill>
                  <a:schemeClr val="tx1"/>
                </a:solidFill>
              </a:rPr>
              <a:t>Tuberosity </a:t>
            </a:r>
            <a:r>
              <a:rPr lang="en-US" altLang="en-US" sz="2400" dirty="0">
                <a:solidFill>
                  <a:schemeClr val="tx1"/>
                </a:solidFill>
              </a:rPr>
              <a:t>of </a:t>
            </a:r>
            <a:r>
              <a:rPr lang="en-US" altLang="en-US" sz="2400" dirty="0" smtClean="0">
                <a:solidFill>
                  <a:schemeClr val="tx1"/>
                </a:solidFill>
              </a:rPr>
              <a:t>Maxilla</a:t>
            </a:r>
          </a:p>
          <a:p>
            <a:pPr>
              <a:buFont typeface="Wingdings" panose="05000000000000000000" pitchFamily="2" charset="2"/>
              <a:buChar char="Ø"/>
              <a:defRPr/>
            </a:pPr>
            <a:r>
              <a:rPr lang="en-US" altLang="en-US" sz="2400" dirty="0" smtClean="0">
                <a:solidFill>
                  <a:schemeClr val="tx1"/>
                </a:solidFill>
              </a:rPr>
              <a:t>Direction </a:t>
            </a:r>
            <a:r>
              <a:rPr lang="en-US" altLang="en-US" sz="2400" dirty="0">
                <a:solidFill>
                  <a:schemeClr val="tx1"/>
                </a:solidFill>
              </a:rPr>
              <a:t>is posterior, medial and </a:t>
            </a:r>
            <a:r>
              <a:rPr lang="en-US" altLang="en-US" sz="2400" dirty="0" smtClean="0">
                <a:solidFill>
                  <a:schemeClr val="tx1"/>
                </a:solidFill>
              </a:rPr>
              <a:t>superior</a:t>
            </a:r>
            <a:endParaRPr lang="en-US" altLang="en-US" sz="2400" dirty="0">
              <a:solidFill>
                <a:schemeClr val="tx1"/>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9495" y="2290455"/>
            <a:ext cx="4718637" cy="345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46672" y="5748561"/>
            <a:ext cx="2379663"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Source: </a:t>
            </a:r>
            <a:r>
              <a:rPr kumimoji="0" lang="en-US" sz="1200" b="0" i="1" u="none" strike="noStrike" kern="1200" cap="none" spc="0" normalizeH="0" baseline="0" noProof="0" dirty="0" err="1">
                <a:ln>
                  <a:noFill/>
                </a:ln>
                <a:solidFill>
                  <a:srgbClr val="003D78"/>
                </a:solidFill>
                <a:effectLst/>
                <a:uLnTx/>
                <a:uFillTx/>
                <a:latin typeface="Arial"/>
                <a:ea typeface="MS PGothic" panose="020B0600070205080204" pitchFamily="34" charset="-128"/>
                <a:cs typeface="+mn-cs"/>
              </a:rPr>
              <a:t>Malamed</a:t>
            </a: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 Stanley F. Handbook of Local Anesthesia</a:t>
            </a:r>
          </a:p>
        </p:txBody>
      </p:sp>
    </p:spTree>
    <p:extLst>
      <p:ext uri="{BB962C8B-B14F-4D97-AF65-F5344CB8AC3E}">
        <p14:creationId xmlns:p14="http://schemas.microsoft.com/office/powerpoint/2010/main" val="2052990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Incisive Canal Nerve Block</a:t>
            </a:r>
            <a:endParaRPr lang="en-US" sz="4400"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8" name="TextBox 7"/>
          <p:cNvSpPr txBox="1"/>
          <p:nvPr/>
        </p:nvSpPr>
        <p:spPr>
          <a:xfrm>
            <a:off x="8832820" y="3928387"/>
            <a:ext cx="2379663"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Source: </a:t>
            </a:r>
            <a:r>
              <a:rPr kumimoji="0" lang="en-US" sz="1200" b="0" i="1" u="none" strike="noStrike" kern="1200" cap="none" spc="0" normalizeH="0" baseline="0" noProof="0" dirty="0" err="1">
                <a:ln>
                  <a:noFill/>
                </a:ln>
                <a:solidFill>
                  <a:srgbClr val="003D78"/>
                </a:solidFill>
                <a:effectLst/>
                <a:uLnTx/>
                <a:uFillTx/>
                <a:latin typeface="Arial"/>
                <a:ea typeface="MS PGothic" panose="020B0600070205080204" pitchFamily="34" charset="-128"/>
                <a:cs typeface="+mn-cs"/>
              </a:rPr>
              <a:t>Malamed</a:t>
            </a: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 Stanley F. Handbook of Local Anesthesia</a:t>
            </a:r>
          </a:p>
        </p:txBody>
      </p:sp>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1946672" y="3738066"/>
            <a:ext cx="6166596" cy="2464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1946672" y="1805317"/>
            <a:ext cx="6166596" cy="193274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678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Inferior Alveolar Nerve Block</a:t>
            </a:r>
            <a:endParaRPr lang="en-US" sz="4400" b="1" dirty="0"/>
          </a:p>
        </p:txBody>
      </p:sp>
      <p:sp>
        <p:nvSpPr>
          <p:cNvPr id="3" name="Content Placeholder 2"/>
          <p:cNvSpPr>
            <a:spLocks noGrp="1"/>
          </p:cNvSpPr>
          <p:nvPr>
            <p:ph idx="1"/>
          </p:nvPr>
        </p:nvSpPr>
        <p:spPr>
          <a:xfrm>
            <a:off x="5664200" y="1814576"/>
            <a:ext cx="5548283" cy="2842091"/>
          </a:xfrm>
          <a:solidFill>
            <a:schemeClr val="bg1">
              <a:lumMod val="95000"/>
            </a:schemeClr>
          </a:solidFill>
          <a:ln>
            <a:solidFill>
              <a:schemeClr val="accent1"/>
            </a:solidFill>
          </a:ln>
        </p:spPr>
        <p:txBody>
          <a:bodyPr>
            <a:normAutofit fontScale="77500" lnSpcReduction="20000"/>
          </a:bodyPr>
          <a:lstStyle/>
          <a:p>
            <a:pPr marL="0" indent="0" algn="ctr">
              <a:buNone/>
              <a:defRPr/>
            </a:pPr>
            <a:r>
              <a:rPr lang="en-US" altLang="en-US" sz="2400" u="sng" dirty="0" smtClean="0">
                <a:solidFill>
                  <a:schemeClr val="tx1"/>
                </a:solidFill>
              </a:rPr>
              <a:t>Landmarks</a:t>
            </a:r>
          </a:p>
          <a:p>
            <a:pPr>
              <a:buFont typeface="Wingdings" panose="05000000000000000000" pitchFamily="2" charset="2"/>
              <a:buChar char="Ø"/>
              <a:defRPr/>
            </a:pPr>
            <a:r>
              <a:rPr lang="en-US" sz="2400" dirty="0" smtClean="0">
                <a:solidFill>
                  <a:schemeClr val="tx1"/>
                </a:solidFill>
              </a:rPr>
              <a:t>Depth </a:t>
            </a:r>
            <a:r>
              <a:rPr lang="en-US" sz="2400" dirty="0">
                <a:solidFill>
                  <a:schemeClr val="tx1"/>
                </a:solidFill>
              </a:rPr>
              <a:t>of the coronoid </a:t>
            </a:r>
            <a:r>
              <a:rPr lang="en-US" sz="2400" dirty="0" smtClean="0">
                <a:solidFill>
                  <a:schemeClr val="tx1"/>
                </a:solidFill>
              </a:rPr>
              <a:t>notch</a:t>
            </a:r>
          </a:p>
          <a:p>
            <a:pPr>
              <a:buFont typeface="Wingdings" panose="05000000000000000000" pitchFamily="2" charset="2"/>
              <a:buChar char="Ø"/>
              <a:defRPr/>
            </a:pPr>
            <a:r>
              <a:rPr lang="en-US" sz="2400" dirty="0" err="1" smtClean="0">
                <a:solidFill>
                  <a:schemeClr val="tx1"/>
                </a:solidFill>
              </a:rPr>
              <a:t>Pterygomandibular</a:t>
            </a:r>
            <a:r>
              <a:rPr lang="en-US" sz="2400" dirty="0" smtClean="0">
                <a:solidFill>
                  <a:schemeClr val="tx1"/>
                </a:solidFill>
              </a:rPr>
              <a:t> raphe</a:t>
            </a:r>
          </a:p>
          <a:p>
            <a:pPr>
              <a:buFont typeface="Wingdings" panose="05000000000000000000" pitchFamily="2" charset="2"/>
              <a:buChar char="Ø"/>
              <a:defRPr/>
            </a:pPr>
            <a:r>
              <a:rPr lang="en-US" sz="2400" dirty="0" smtClean="0">
                <a:solidFill>
                  <a:schemeClr val="tx1"/>
                </a:solidFill>
              </a:rPr>
              <a:t>Contra </a:t>
            </a:r>
            <a:r>
              <a:rPr lang="en-US" sz="2400" dirty="0">
                <a:solidFill>
                  <a:schemeClr val="tx1"/>
                </a:solidFill>
              </a:rPr>
              <a:t>lateral </a:t>
            </a:r>
            <a:r>
              <a:rPr lang="en-US" sz="2400" dirty="0" smtClean="0">
                <a:solidFill>
                  <a:schemeClr val="tx1"/>
                </a:solidFill>
              </a:rPr>
              <a:t>premolars</a:t>
            </a:r>
          </a:p>
          <a:p>
            <a:pPr>
              <a:buFont typeface="Wingdings" panose="05000000000000000000" pitchFamily="2" charset="2"/>
              <a:buChar char="Ø"/>
              <a:defRPr/>
            </a:pPr>
            <a:r>
              <a:rPr lang="en-US" sz="2400" dirty="0" smtClean="0">
                <a:solidFill>
                  <a:schemeClr val="tx1"/>
                </a:solidFill>
              </a:rPr>
              <a:t>Bisection </a:t>
            </a:r>
            <a:r>
              <a:rPr lang="en-US" sz="2400" dirty="0">
                <a:solidFill>
                  <a:schemeClr val="tx1"/>
                </a:solidFill>
              </a:rPr>
              <a:t>of thumbnail lying in coronoid notch (or </a:t>
            </a:r>
            <a:r>
              <a:rPr lang="en-US" sz="2400" dirty="0" smtClean="0">
                <a:solidFill>
                  <a:schemeClr val="tx1"/>
                </a:solidFill>
              </a:rPr>
              <a:t>higher)</a:t>
            </a:r>
          </a:p>
          <a:p>
            <a:pPr>
              <a:buFont typeface="Wingdings" panose="05000000000000000000" pitchFamily="2" charset="2"/>
              <a:buChar char="Ø"/>
              <a:defRPr/>
            </a:pPr>
            <a:r>
              <a:rPr lang="en-US" sz="2400" dirty="0" smtClean="0">
                <a:solidFill>
                  <a:schemeClr val="tx1"/>
                </a:solidFill>
              </a:rPr>
              <a:t>Occlusal plane</a:t>
            </a:r>
          </a:p>
          <a:p>
            <a:pPr>
              <a:buFont typeface="Wingdings" panose="05000000000000000000" pitchFamily="2" charset="2"/>
              <a:buChar char="Ø"/>
              <a:defRPr/>
            </a:pPr>
            <a:r>
              <a:rPr lang="en-US" sz="2400" dirty="0" smtClean="0">
                <a:solidFill>
                  <a:schemeClr val="tx1"/>
                </a:solidFill>
              </a:rPr>
              <a:t>Contact </a:t>
            </a:r>
            <a:r>
              <a:rPr lang="en-US" sz="2400" dirty="0">
                <a:solidFill>
                  <a:schemeClr val="tx1"/>
                </a:solidFill>
              </a:rPr>
              <a:t>bone with needle almost fully in tissue</a:t>
            </a:r>
          </a:p>
        </p:txBody>
      </p:sp>
      <p:sp>
        <p:nvSpPr>
          <p:cNvPr id="4" name="Slide Number Placeholder 3"/>
          <p:cNvSpPr>
            <a:spLocks noGrp="1"/>
          </p:cNvSpPr>
          <p:nvPr>
            <p:ph type="sldNum" sz="quarter" idx="12"/>
          </p:nvPr>
        </p:nvSpPr>
        <p:spPr/>
        <p:txBody>
          <a:bodyPr/>
          <a:lstStyle/>
          <a:p>
            <a:fld id="{CFB582AC-5695-48DB-B28C-201892CC33C9}" type="slidenum">
              <a:rPr lang="en-US" smtClean="0"/>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8" name="TextBox 7"/>
          <p:cNvSpPr txBox="1"/>
          <p:nvPr/>
        </p:nvSpPr>
        <p:spPr>
          <a:xfrm>
            <a:off x="1946672" y="5748561"/>
            <a:ext cx="2379663"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Source: </a:t>
            </a:r>
            <a:r>
              <a:rPr kumimoji="0" lang="en-US" sz="1200" b="0" i="1" u="none" strike="noStrike" kern="1200" cap="none" spc="0" normalizeH="0" baseline="0" noProof="0" dirty="0" err="1">
                <a:ln>
                  <a:noFill/>
                </a:ln>
                <a:solidFill>
                  <a:srgbClr val="003D78"/>
                </a:solidFill>
                <a:effectLst/>
                <a:uLnTx/>
                <a:uFillTx/>
                <a:latin typeface="Arial"/>
                <a:ea typeface="MS PGothic" panose="020B0600070205080204" pitchFamily="34" charset="-128"/>
                <a:cs typeface="+mn-cs"/>
              </a:rPr>
              <a:t>Malamed</a:t>
            </a: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 Stanley F. Handbook of Local Anesthesia</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892393" y="1814576"/>
            <a:ext cx="4586737" cy="31407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12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Hands-On Training</a:t>
            </a:r>
            <a:endParaRPr lang="en-US"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26</a:t>
            </a:fld>
            <a:endParaRPr lang="en-US" dirty="0"/>
          </a:p>
        </p:txBody>
      </p:sp>
      <p:pic>
        <p:nvPicPr>
          <p:cNvPr id="5" name="Picture 4">
            <a:extLst>
              <a:ext uri="{FF2B5EF4-FFF2-40B4-BE49-F238E27FC236}">
                <a16:creationId xmlns:a16="http://schemas.microsoft.com/office/drawing/2014/main" id="{56DC23CD-6FD5-1361-50DA-2C121AEED9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0995" y="1837267"/>
            <a:ext cx="5095737" cy="3183466"/>
          </a:xfrm>
          <a:prstGeom prst="rect">
            <a:avLst/>
          </a:prstGeom>
        </p:spPr>
      </p:pic>
      <p:pic>
        <p:nvPicPr>
          <p:cNvPr id="6" name="Picture 5">
            <a:extLst>
              <a:ext uri="{FF2B5EF4-FFF2-40B4-BE49-F238E27FC236}">
                <a16:creationId xmlns:a16="http://schemas.microsoft.com/office/drawing/2014/main" id="{56DC23CD-6FD5-1361-50DA-2C121AEED9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6732" y="1938868"/>
            <a:ext cx="5118947" cy="25823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66639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Department Dental Supplies</a:t>
            </a:r>
            <a:endParaRPr lang="en-US"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descr="dental box 1">
            <a:extLst>
              <a:ext uri="{FF2B5EF4-FFF2-40B4-BE49-F238E27FC236}">
                <a16:creationId xmlns:a16="http://schemas.microsoft.com/office/drawing/2014/main" id="{51535DDF-6C66-8F87-7F35-C49200577D17}"/>
              </a:ext>
            </a:extLst>
          </p:cNvPr>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4855857" y="2688139"/>
            <a:ext cx="3322093" cy="2491570"/>
          </a:xfrm>
          <a:prstGeom prst="rect">
            <a:avLst/>
          </a:prstGeom>
        </p:spPr>
      </p:pic>
      <p:pic>
        <p:nvPicPr>
          <p:cNvPr id="7" name="Picture 6" descr="dental box 2"/>
          <p:cNvPicPr>
            <a:picLocks noGrp="1" noChangeAspect="1"/>
          </p:cNvPicPr>
          <p:nvPr isPhoto="1"/>
        </p:nvPicPr>
        <p:blipFill>
          <a:blip r:embed="rId4">
            <a:lum/>
            <a:extLst>
              <a:ext uri="{28A0092B-C50C-407E-A947-70E740481C1C}">
                <a14:useLocalDpi xmlns:a14="http://schemas.microsoft.com/office/drawing/2010/main"/>
              </a:ext>
            </a:extLst>
          </a:blip>
          <a:stretch>
            <a:fillRect/>
          </a:stretch>
        </p:blipFill>
        <p:spPr>
          <a:xfrm rot="5400000">
            <a:off x="833005" y="2393184"/>
            <a:ext cx="4108641" cy="3081480"/>
          </a:xfrm>
          <a:prstGeom prst="rect">
            <a:avLst/>
          </a:prstGeom>
        </p:spPr>
      </p:pic>
      <p:sp>
        <p:nvSpPr>
          <p:cNvPr id="3" name="Rectangular Callout 2"/>
          <p:cNvSpPr/>
          <p:nvPr/>
        </p:nvSpPr>
        <p:spPr>
          <a:xfrm>
            <a:off x="136478" y="2811439"/>
            <a:ext cx="1289713" cy="1842448"/>
          </a:xfrm>
          <a:prstGeom prst="wedgeRectCallout">
            <a:avLst>
              <a:gd name="adj1" fmla="val 80754"/>
              <a:gd name="adj2" fmla="val 5101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Should be sterilized and in sterilization pouch</a:t>
            </a:r>
            <a:endParaRPr lang="en-US" dirty="0"/>
          </a:p>
        </p:txBody>
      </p:sp>
    </p:spTree>
    <p:extLst>
      <p:ext uri="{BB962C8B-B14F-4D97-AF65-F5344CB8AC3E}">
        <p14:creationId xmlns:p14="http://schemas.microsoft.com/office/powerpoint/2010/main" val="3687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146" name="Picture 2" descr="1K+ Next Steps Pictures | Download Free Images on Unspla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13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123" y="6579828"/>
            <a:ext cx="3001143" cy="246221"/>
          </a:xfrm>
          <a:prstGeom prst="rect">
            <a:avLst/>
          </a:prstGeom>
        </p:spPr>
        <p:txBody>
          <a:bodyPr wrap="none">
            <a:spAutoFit/>
          </a:bodyPr>
          <a:lstStyle/>
          <a:p>
            <a:r>
              <a:rPr lang="en-US" sz="1000" dirty="0" smtClean="0">
                <a:solidFill>
                  <a:schemeClr val="bg1"/>
                </a:solidFill>
              </a:rPr>
              <a:t>Photo from https</a:t>
            </a:r>
            <a:r>
              <a:rPr lang="en-US" sz="1000" dirty="0">
                <a:solidFill>
                  <a:schemeClr val="bg1"/>
                </a:solidFill>
              </a:rPr>
              <a:t>://unsplash.com/s/photos/next-steps</a:t>
            </a:r>
          </a:p>
        </p:txBody>
      </p:sp>
    </p:spTree>
    <p:custDataLst>
      <p:tags r:id="rId1"/>
    </p:custDataLst>
    <p:extLst>
      <p:ext uri="{BB962C8B-B14F-4D97-AF65-F5344CB8AC3E}">
        <p14:creationId xmlns:p14="http://schemas.microsoft.com/office/powerpoint/2010/main" val="270268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Recommendations for Emergency Departments</a:t>
            </a:r>
            <a:endParaRPr lang="en-US" sz="4000"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Review IHS Triage/Treatment Algorithm, be prepared to answer questions from ED staff</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Review anesthetic and pain management videos</a:t>
            </a:r>
          </a:p>
          <a:p>
            <a:pPr marL="228600" lvl="0" indent="-228600">
              <a:spcBef>
                <a:spcPts val="1000"/>
              </a:spcBef>
              <a:spcAft>
                <a:spcPts val="1200"/>
              </a:spcAft>
              <a:buClrTx/>
              <a:buSzTx/>
              <a:buFont typeface="Arial" panose="020B0604020202020204" pitchFamily="34" charset="0"/>
              <a:buChar char="•"/>
              <a:defRPr/>
            </a:pPr>
            <a:r>
              <a:rPr lang="en-US" sz="2600" dirty="0" smtClean="0">
                <a:solidFill>
                  <a:schemeClr val="tx1"/>
                </a:solidFill>
              </a:rPr>
              <a:t>Teach ED providers how to administer local anesthetics</a:t>
            </a:r>
          </a:p>
          <a:p>
            <a:pPr marL="228600" lvl="0" indent="-228600">
              <a:spcBef>
                <a:spcPts val="1000"/>
              </a:spcBef>
              <a:spcAft>
                <a:spcPts val="1200"/>
              </a:spcAft>
              <a:buClrTx/>
              <a:buSzTx/>
              <a:buFont typeface="Arial" panose="020B0604020202020204" pitchFamily="34" charset="0"/>
              <a:buChar char="•"/>
              <a:defRPr/>
            </a:pPr>
            <a:r>
              <a:rPr lang="en-US" sz="2600" dirty="0" smtClean="0">
                <a:solidFill>
                  <a:schemeClr val="tx1"/>
                </a:solidFill>
              </a:rPr>
              <a:t>Work with the ED to set up a referral system for patients (what works in one ED and dental program may not work in another)</a:t>
            </a:r>
          </a:p>
          <a:p>
            <a:pPr marL="228600" lvl="0" indent="-228600">
              <a:spcBef>
                <a:spcPts val="1000"/>
              </a:spcBef>
              <a:spcAft>
                <a:spcPts val="1200"/>
              </a:spcAft>
              <a:buClrTx/>
              <a:buSzTx/>
              <a:buFont typeface="Arial" panose="020B0604020202020204" pitchFamily="34" charset="0"/>
              <a:buChar char="•"/>
              <a:defRPr/>
            </a:pPr>
            <a:r>
              <a:rPr lang="en-US" sz="2600" dirty="0" smtClean="0">
                <a:solidFill>
                  <a:srgbClr val="FF0000"/>
                </a:solidFill>
              </a:rPr>
              <a:t>Collaboration between dental and the ED is the key!</a:t>
            </a:r>
            <a:endParaRPr lang="en-US" sz="26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681674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Acknowledgments</a:t>
            </a:r>
            <a:endParaRPr lang="en-US" b="1" dirty="0"/>
          </a:p>
        </p:txBody>
      </p:sp>
      <p:sp>
        <p:nvSpPr>
          <p:cNvPr id="3" name="Content Placeholder 2"/>
          <p:cNvSpPr>
            <a:spLocks noGrp="1"/>
          </p:cNvSpPr>
          <p:nvPr>
            <p:ph idx="1"/>
          </p:nvPr>
        </p:nvSpPr>
        <p:spPr>
          <a:xfrm>
            <a:off x="1097280" y="1737360"/>
            <a:ext cx="10058400" cy="4328160"/>
          </a:xfrm>
        </p:spPr>
        <p:txBody>
          <a:bodyPr>
            <a:normAutofit fontScale="85000" lnSpcReduction="20000"/>
          </a:bodyPr>
          <a:lstStyle/>
          <a:p>
            <a:pPr marL="228600" lvl="0" indent="-228600">
              <a:lnSpc>
                <a:spcPct val="123000"/>
              </a:lnSpc>
              <a:spcBef>
                <a:spcPts val="0"/>
              </a:spcBef>
              <a:spcAft>
                <a:spcPts val="1200"/>
              </a:spcAft>
              <a:buClrTx/>
              <a:buSzTx/>
              <a:buFont typeface="Arial" panose="020B0604020202020204" pitchFamily="34" charset="0"/>
              <a:buChar char="•"/>
              <a:defRPr/>
            </a:pPr>
            <a:r>
              <a:rPr lang="en-US" sz="2800" dirty="0" smtClean="0">
                <a:solidFill>
                  <a:prstClr val="black"/>
                </a:solidFill>
              </a:rPr>
              <a:t>The Indian Health Service Division of Oral Health wishes to thank Russell Dunkel, DDS, FPFA, FICD, FACD for his subject matter expertise throughout this initiative and for providing the training materials (including much of this slide presentation) for the initiative.</a:t>
            </a:r>
          </a:p>
          <a:p>
            <a:pPr marL="228600" lvl="0" indent="-228600">
              <a:lnSpc>
                <a:spcPct val="123000"/>
              </a:lnSpc>
              <a:spcBef>
                <a:spcPts val="0"/>
              </a:spcBef>
              <a:spcAft>
                <a:spcPts val="1200"/>
              </a:spcAft>
              <a:buClrTx/>
              <a:buSzTx/>
              <a:buFont typeface="Arial" panose="020B0604020202020204" pitchFamily="34" charset="0"/>
              <a:buChar char="•"/>
              <a:defRPr/>
            </a:pPr>
            <a:r>
              <a:rPr lang="en-US" sz="2800" dirty="0" smtClean="0">
                <a:solidFill>
                  <a:prstClr val="black"/>
                </a:solidFill>
              </a:rPr>
              <a:t>This initiative is modeled after the Wisconsin Dental </a:t>
            </a:r>
            <a:r>
              <a:rPr lang="en-US" sz="2800" dirty="0">
                <a:solidFill>
                  <a:prstClr val="black"/>
                </a:solidFill>
              </a:rPr>
              <a:t>Pain Protocol </a:t>
            </a:r>
            <a:r>
              <a:rPr lang="en-US" sz="2800" dirty="0" smtClean="0">
                <a:solidFill>
                  <a:prstClr val="black"/>
                </a:solidFill>
              </a:rPr>
              <a:t>Project developed by Dr. Dunkel.</a:t>
            </a:r>
          </a:p>
          <a:p>
            <a:pPr marL="228600" lvl="0" indent="-228600">
              <a:lnSpc>
                <a:spcPct val="123000"/>
              </a:lnSpc>
              <a:spcBef>
                <a:spcPts val="0"/>
              </a:spcBef>
              <a:spcAft>
                <a:spcPts val="1200"/>
              </a:spcAft>
              <a:buClrTx/>
              <a:buSzTx/>
              <a:buFont typeface="Arial" panose="020B0604020202020204" pitchFamily="34" charset="0"/>
              <a:buChar char="•"/>
              <a:defRPr/>
            </a:pPr>
            <a:r>
              <a:rPr lang="en-US" sz="2800" dirty="0" smtClean="0">
                <a:solidFill>
                  <a:prstClr val="black"/>
                </a:solidFill>
              </a:rPr>
              <a:t>The IHS ED Dental Triage/Treatment Algorithm was developed by a 3-person team including CAPT Brandy Larson, Dr. Damon Pope, and                                             CAPT Nathan Mork.  It was modeled after the Wisconsin                                            algorithm provided by Dr. Dunkel. </a:t>
            </a: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2792954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 for Dental Programs</a:t>
            </a:r>
            <a:endParaRPr lang="en-US"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Following a Rx and/or local anesthetic injection in the Emergency Department, it is critically important to get the patient to dental for treatment.</a:t>
            </a:r>
          </a:p>
          <a:p>
            <a:pPr marL="521208" lvl="1" indent="-228600">
              <a:spcBef>
                <a:spcPts val="1000"/>
              </a:spcBef>
              <a:spcAft>
                <a:spcPts val="1200"/>
              </a:spcAft>
              <a:buClrTx/>
              <a:buFont typeface="Arial" panose="020B0604020202020204" pitchFamily="34" charset="0"/>
              <a:buChar char="•"/>
              <a:defRPr/>
            </a:pPr>
            <a:r>
              <a:rPr lang="en-US" sz="2600" dirty="0" smtClean="0">
                <a:solidFill>
                  <a:prstClr val="black"/>
                </a:solidFill>
              </a:rPr>
              <a:t>Warm handoff is </a:t>
            </a:r>
            <a:r>
              <a:rPr lang="en-US" sz="2600" b="1" dirty="0" smtClean="0">
                <a:solidFill>
                  <a:srgbClr val="1D4D77"/>
                </a:solidFill>
              </a:rPr>
              <a:t>IDEAL</a:t>
            </a:r>
          </a:p>
          <a:p>
            <a:pPr marL="521208" lvl="1" indent="-228600">
              <a:spcBef>
                <a:spcPts val="1000"/>
              </a:spcBef>
              <a:spcAft>
                <a:spcPts val="1200"/>
              </a:spcAft>
              <a:buClrTx/>
              <a:buFont typeface="Arial" panose="020B0604020202020204" pitchFamily="34" charset="0"/>
              <a:buChar char="•"/>
              <a:defRPr/>
            </a:pPr>
            <a:r>
              <a:rPr lang="en-US" sz="2600" dirty="0" smtClean="0">
                <a:solidFill>
                  <a:prstClr val="black"/>
                </a:solidFill>
              </a:rPr>
              <a:t>Referral &amp; follow-up by a care coordinator (provided                                by the ED or by dental) is </a:t>
            </a:r>
            <a:r>
              <a:rPr lang="en-US" sz="2600" b="1" dirty="0" smtClean="0">
                <a:solidFill>
                  <a:srgbClr val="00B050"/>
                </a:solidFill>
              </a:rPr>
              <a:t>GOOD</a:t>
            </a:r>
          </a:p>
          <a:p>
            <a:pPr marL="521208" lvl="1" indent="-228600">
              <a:spcBef>
                <a:spcPts val="1000"/>
              </a:spcBef>
              <a:spcAft>
                <a:spcPts val="1200"/>
              </a:spcAft>
              <a:buClrTx/>
              <a:buFont typeface="Arial" panose="020B0604020202020204" pitchFamily="34" charset="0"/>
              <a:buChar char="•"/>
              <a:defRPr/>
            </a:pPr>
            <a:r>
              <a:rPr lang="en-US" sz="2600" dirty="0" smtClean="0">
                <a:solidFill>
                  <a:prstClr val="black"/>
                </a:solidFill>
              </a:rPr>
              <a:t>Referral through only the EHR or paper referral is                                           usually </a:t>
            </a:r>
            <a:r>
              <a:rPr lang="en-US" sz="2600" b="1" dirty="0" smtClean="0">
                <a:solidFill>
                  <a:srgbClr val="FF0000"/>
                </a:solidFill>
              </a:rPr>
              <a:t>NOT GOOD (high chance of no-show &amp;                                          return to ED)</a:t>
            </a:r>
            <a:endParaRPr lang="en-US" sz="2600"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4039956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Videos</a:t>
            </a:r>
          </a:p>
          <a:p>
            <a:pPr lvl="1"/>
            <a:r>
              <a:rPr lang="en-US" u="sng" dirty="0">
                <a:hlinkClick r:id="rId2"/>
              </a:rPr>
              <a:t>https://</a:t>
            </a:r>
            <a:r>
              <a:rPr lang="en-US" u="sng" dirty="0" smtClean="0">
                <a:hlinkClick r:id="rId2"/>
              </a:rPr>
              <a:t>www.youtube.com/watch?v=spwoD4x79Tw</a:t>
            </a:r>
          </a:p>
          <a:p>
            <a:pPr lvl="1"/>
            <a:r>
              <a:rPr lang="en-US" u="sng" dirty="0">
                <a:hlinkClick r:id="rId2"/>
              </a:rPr>
              <a:t>https://</a:t>
            </a:r>
            <a:r>
              <a:rPr lang="en-US" u="sng" dirty="0" smtClean="0">
                <a:hlinkClick r:id="rId2"/>
              </a:rPr>
              <a:t>www.youtube.com/watch?v=CrnV_G1GzMg</a:t>
            </a:r>
          </a:p>
          <a:p>
            <a:pPr lvl="1"/>
            <a:r>
              <a:rPr lang="en-US" u="sng" dirty="0">
                <a:hlinkClick r:id="rId2"/>
              </a:rPr>
              <a:t>https://</a:t>
            </a:r>
            <a:r>
              <a:rPr lang="en-US" u="sng" dirty="0" smtClean="0">
                <a:hlinkClick r:id="rId2"/>
              </a:rPr>
              <a:t>www.youtube.com/watch?v=MgNIwdQJJHg</a:t>
            </a:r>
          </a:p>
          <a:p>
            <a:pPr lvl="1"/>
            <a:r>
              <a:rPr lang="en-US" u="sng" dirty="0" smtClean="0">
                <a:hlinkClick r:id="rId2"/>
              </a:rPr>
              <a:t>https</a:t>
            </a:r>
            <a:r>
              <a:rPr lang="en-US" u="sng" dirty="0">
                <a:hlinkClick r:id="rId2"/>
              </a:rPr>
              <a:t>://vimeo.com/684769651/6dc0b356ee</a:t>
            </a:r>
            <a:r>
              <a:rPr lang="en-US" dirty="0"/>
              <a:t> </a:t>
            </a:r>
            <a:endParaRPr lang="en-US" sz="2800" dirty="0" smtClean="0">
              <a:solidFill>
                <a:prstClr val="black"/>
              </a:solidFill>
            </a:endParaRP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IHS Triage/Treatment Algorithm (available as PDF and printable)</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Wisconsin Dental Pain Protocol</a:t>
            </a:r>
          </a:p>
          <a:p>
            <a:pPr marL="521208" lvl="1" indent="-228600">
              <a:spcBef>
                <a:spcPts val="1000"/>
              </a:spcBef>
              <a:spcAft>
                <a:spcPts val="1200"/>
              </a:spcAft>
              <a:buClrTx/>
              <a:buFont typeface="Arial" panose="020B0604020202020204" pitchFamily="34" charset="0"/>
              <a:buChar char="•"/>
              <a:defRPr/>
            </a:pPr>
            <a:r>
              <a:rPr lang="en-US" dirty="0">
                <a:hlinkClick r:id="rId3"/>
              </a:rPr>
              <a:t>https://www.widentalpainprotocol.com</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31</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978837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52900" y="1432005"/>
            <a:ext cx="3721908" cy="3701970"/>
          </a:xfrm>
          <a:prstGeom prst="rect">
            <a:avLst/>
          </a:prstGeom>
        </p:spPr>
      </p:pic>
      <p:sp>
        <p:nvSpPr>
          <p:cNvPr id="3" name="Slide Number Placeholder 2"/>
          <p:cNvSpPr>
            <a:spLocks noGrp="1"/>
          </p:cNvSpPr>
          <p:nvPr>
            <p:ph type="sldNum" sz="quarter" idx="12"/>
          </p:nvPr>
        </p:nvSpPr>
        <p:spPr/>
        <p:txBody>
          <a:bodyPr/>
          <a:lstStyle/>
          <a:p>
            <a:fld id="{CFB582AC-5695-48DB-B28C-201892CC33C9}" type="slidenum">
              <a:rPr lang="en-US" smtClean="0"/>
              <a:t>32</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003764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4</a:t>
            </a:fld>
            <a:endParaRPr lang="en-US" dirty="0"/>
          </a:p>
        </p:txBody>
      </p:sp>
      <p:pic>
        <p:nvPicPr>
          <p:cNvPr id="8194" name="Picture 2" descr="https://www.mccarldentalmillersville.com/blog/wp-content/uploads/2019/07/tooth-abcses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09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 y="6304003"/>
            <a:ext cx="2980267" cy="553998"/>
          </a:xfrm>
          <a:prstGeom prst="rect">
            <a:avLst/>
          </a:prstGeom>
        </p:spPr>
        <p:txBody>
          <a:bodyPr wrap="square">
            <a:spAutoFit/>
          </a:bodyPr>
          <a:lstStyle/>
          <a:p>
            <a:r>
              <a:rPr lang="en-US" sz="1000" dirty="0" smtClean="0"/>
              <a:t>Photo from </a:t>
            </a:r>
            <a:r>
              <a:rPr lang="en-US" sz="1000" dirty="0" smtClean="0">
                <a:hlinkClick r:id="rId3"/>
              </a:rPr>
              <a:t>https</a:t>
            </a:r>
            <a:r>
              <a:rPr lang="en-US" sz="1000" dirty="0">
                <a:hlinkClick r:id="rId3"/>
              </a:rPr>
              <a:t>://</a:t>
            </a:r>
            <a:r>
              <a:rPr lang="en-US" sz="1000" dirty="0" smtClean="0">
                <a:hlinkClick r:id="rId3"/>
              </a:rPr>
              <a:t>www.mccarldentalmillersville.com/blog/wp-content/uploads/2019/07/tooth-abcsess.jpg</a:t>
            </a:r>
            <a:r>
              <a:rPr lang="en-US" sz="1000" dirty="0" smtClean="0"/>
              <a:t> </a:t>
            </a:r>
            <a:endParaRPr lang="en-US" sz="1000" dirty="0"/>
          </a:p>
        </p:txBody>
      </p:sp>
      <p:sp>
        <p:nvSpPr>
          <p:cNvPr id="2" name="Title 1"/>
          <p:cNvSpPr>
            <a:spLocks noGrp="1"/>
          </p:cNvSpPr>
          <p:nvPr>
            <p:ph type="title"/>
          </p:nvPr>
        </p:nvSpPr>
        <p:spPr>
          <a:xfrm>
            <a:off x="1066800" y="495609"/>
            <a:ext cx="10058400" cy="1450757"/>
          </a:xfrm>
        </p:spPr>
        <p:txBody>
          <a:bodyPr/>
          <a:lstStyle/>
          <a:p>
            <a:pPr algn="ctr"/>
            <a:r>
              <a:rPr lang="en-US" b="1" dirty="0" smtClean="0">
                <a:solidFill>
                  <a:schemeClr val="bg1"/>
                </a:solidFill>
              </a:rPr>
              <a:t>Background:  </a:t>
            </a:r>
            <a:br>
              <a:rPr lang="en-US" b="1" dirty="0" smtClean="0">
                <a:solidFill>
                  <a:schemeClr val="bg1"/>
                </a:solidFill>
              </a:rPr>
            </a:br>
            <a:r>
              <a:rPr lang="en-US" b="1" dirty="0" smtClean="0">
                <a:solidFill>
                  <a:schemeClr val="bg1"/>
                </a:solidFill>
              </a:rPr>
              <a:t>Why are we doing this initiative?</a:t>
            </a:r>
            <a:endParaRPr lang="en-US" b="1" dirty="0">
              <a:solidFill>
                <a:schemeClr val="bg1"/>
              </a:solidFill>
            </a:endParaRPr>
          </a:p>
        </p:txBody>
      </p:sp>
    </p:spTree>
    <p:extLst>
      <p:ext uri="{BB962C8B-B14F-4D97-AF65-F5344CB8AC3E}">
        <p14:creationId xmlns:p14="http://schemas.microsoft.com/office/powerpoint/2010/main" val="222574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Facts</a:t>
            </a:r>
            <a:endParaRPr lang="en-US" b="1" dirty="0"/>
          </a:p>
        </p:txBody>
      </p:sp>
      <p:sp>
        <p:nvSpPr>
          <p:cNvPr id="3" name="Content Placeholder 2"/>
          <p:cNvSpPr>
            <a:spLocks noGrp="1"/>
          </p:cNvSpPr>
          <p:nvPr>
            <p:ph idx="1"/>
          </p:nvPr>
        </p:nvSpPr>
        <p:spPr>
          <a:xfrm>
            <a:off x="1097280" y="1895488"/>
            <a:ext cx="10058400" cy="3973605"/>
          </a:xfrm>
        </p:spPr>
        <p:txBody>
          <a:bodyPr>
            <a:normAutofit/>
          </a:bodyPr>
          <a:lstStyle/>
          <a:p>
            <a:pPr marL="228600" lvl="0" indent="-228600">
              <a:lnSpc>
                <a:spcPct val="100000"/>
              </a:lnSpc>
              <a:spcBef>
                <a:spcPts val="0"/>
              </a:spcBef>
              <a:spcAft>
                <a:spcPts val="1800"/>
              </a:spcAft>
              <a:buClrTx/>
              <a:buSzTx/>
              <a:buFont typeface="Arial" panose="020B0604020202020204" pitchFamily="34" charset="0"/>
              <a:buChar char="•"/>
              <a:defRPr/>
            </a:pPr>
            <a:r>
              <a:rPr lang="en-US" sz="2400" dirty="0" smtClean="0">
                <a:solidFill>
                  <a:prstClr val="black"/>
                </a:solidFill>
              </a:rPr>
              <a:t>Each year in the U.S. there are </a:t>
            </a:r>
            <a:r>
              <a:rPr lang="en-US" sz="2400" b="1" dirty="0" smtClean="0">
                <a:solidFill>
                  <a:srgbClr val="1D4D77"/>
                </a:solidFill>
              </a:rPr>
              <a:t>over 2 million </a:t>
            </a:r>
            <a:r>
              <a:rPr lang="en-US" sz="2400" dirty="0" smtClean="0">
                <a:solidFill>
                  <a:prstClr val="black"/>
                </a:solidFill>
              </a:rPr>
              <a:t>Emergency Department visits related to dental conditions.</a:t>
            </a:r>
          </a:p>
          <a:p>
            <a:pPr marL="228600" lvl="0" indent="-228600">
              <a:lnSpc>
                <a:spcPct val="100000"/>
              </a:lnSpc>
              <a:spcBef>
                <a:spcPts val="0"/>
              </a:spcBef>
              <a:spcAft>
                <a:spcPts val="1800"/>
              </a:spcAft>
              <a:buClrTx/>
              <a:buSzTx/>
              <a:buFont typeface="Arial" panose="020B0604020202020204" pitchFamily="34" charset="0"/>
              <a:buChar char="•"/>
              <a:defRPr/>
            </a:pPr>
            <a:r>
              <a:rPr lang="en-US" sz="2400" dirty="0" smtClean="0">
                <a:solidFill>
                  <a:prstClr val="black"/>
                </a:solidFill>
              </a:rPr>
              <a:t>Of these, </a:t>
            </a:r>
            <a:r>
              <a:rPr lang="en-US" sz="2400" b="1" dirty="0" smtClean="0">
                <a:solidFill>
                  <a:srgbClr val="1D4D77"/>
                </a:solidFill>
              </a:rPr>
              <a:t>110,000 </a:t>
            </a:r>
            <a:r>
              <a:rPr lang="en-US" sz="2400" dirty="0" smtClean="0">
                <a:solidFill>
                  <a:prstClr val="black"/>
                </a:solidFill>
              </a:rPr>
              <a:t>result in hospital admissions.</a:t>
            </a:r>
          </a:p>
          <a:p>
            <a:pPr marL="228600" lvl="0" indent="-228600">
              <a:lnSpc>
                <a:spcPct val="100000"/>
              </a:lnSpc>
              <a:spcBef>
                <a:spcPts val="0"/>
              </a:spcBef>
              <a:spcAft>
                <a:spcPts val="1800"/>
              </a:spcAft>
              <a:buClrTx/>
              <a:buSzTx/>
              <a:buFont typeface="Arial" panose="020B0604020202020204" pitchFamily="34" charset="0"/>
              <a:buChar char="•"/>
              <a:defRPr/>
            </a:pPr>
            <a:r>
              <a:rPr lang="en-US" sz="2400" b="1" dirty="0" smtClean="0">
                <a:solidFill>
                  <a:srgbClr val="1D4D77"/>
                </a:solidFill>
              </a:rPr>
              <a:t>26.1% </a:t>
            </a:r>
            <a:r>
              <a:rPr lang="en-US" sz="2400" dirty="0" smtClean="0">
                <a:solidFill>
                  <a:prstClr val="black"/>
                </a:solidFill>
              </a:rPr>
              <a:t>of dental-related ED visits are from patients who self-pay (do not have a third-party payer, compared to </a:t>
            </a:r>
            <a:r>
              <a:rPr lang="en-US" sz="2400" b="1" dirty="0" smtClean="0">
                <a:solidFill>
                  <a:srgbClr val="1D4D77"/>
                </a:solidFill>
              </a:rPr>
              <a:t>11.8% </a:t>
            </a:r>
            <a:r>
              <a:rPr lang="en-US" sz="2400" dirty="0" smtClean="0">
                <a:solidFill>
                  <a:prstClr val="black"/>
                </a:solidFill>
              </a:rPr>
              <a:t>of non-dental related ED visits.</a:t>
            </a:r>
          </a:p>
          <a:p>
            <a:pPr marL="228600" lvl="0" indent="-228600">
              <a:lnSpc>
                <a:spcPct val="100000"/>
              </a:lnSpc>
              <a:spcBef>
                <a:spcPts val="0"/>
              </a:spcBef>
              <a:spcAft>
                <a:spcPts val="1800"/>
              </a:spcAft>
              <a:buClrTx/>
              <a:buSzTx/>
              <a:buFont typeface="Arial" panose="020B0604020202020204" pitchFamily="34" charset="0"/>
              <a:buChar char="•"/>
              <a:defRPr/>
            </a:pPr>
            <a:r>
              <a:rPr lang="en-US" sz="2400" b="1" dirty="0" smtClean="0">
                <a:solidFill>
                  <a:srgbClr val="1D4D77"/>
                </a:solidFill>
              </a:rPr>
              <a:t>42.2% </a:t>
            </a:r>
            <a:r>
              <a:rPr lang="en-US" sz="2400" dirty="0" smtClean="0">
                <a:solidFill>
                  <a:prstClr val="black"/>
                </a:solidFill>
              </a:rPr>
              <a:t>of dental-related ED visits are from patients with Medicaid,                              compared to </a:t>
            </a:r>
            <a:r>
              <a:rPr lang="en-US" sz="2400" b="1" dirty="0" smtClean="0">
                <a:solidFill>
                  <a:srgbClr val="1D4D77"/>
                </a:solidFill>
              </a:rPr>
              <a:t>32.4% </a:t>
            </a:r>
            <a:r>
              <a:rPr lang="en-US" sz="2400" dirty="0" smtClean="0">
                <a:solidFill>
                  <a:prstClr val="black"/>
                </a:solidFill>
              </a:rPr>
              <a:t>of non-dental related ED visits.</a:t>
            </a: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6" name="Rectangle 5"/>
          <p:cNvSpPr/>
          <p:nvPr/>
        </p:nvSpPr>
        <p:spPr>
          <a:xfrm>
            <a:off x="1232747" y="5592094"/>
            <a:ext cx="6158653" cy="553998"/>
          </a:xfrm>
          <a:prstGeom prst="rect">
            <a:avLst/>
          </a:prstGeom>
        </p:spPr>
        <p:txBody>
          <a:bodyPr wrap="square">
            <a:spAutoFit/>
          </a:bodyPr>
          <a:lstStyle/>
          <a:p>
            <a:r>
              <a:rPr lang="en-US" sz="1000" dirty="0"/>
              <a:t>Owens PL (AHRQ), Manski RJ (AHRQ), Weiss AJ (IBM Watson Health). Emergency Department Visits Involving Dental Conditions, 2018. HCUP Statistical Brief #280. August 2021. Agency for Healthcare Research and Quality, Rockville, MD. </a:t>
            </a:r>
            <a:r>
              <a:rPr lang="en-US" sz="1000" dirty="0">
                <a:hlinkClick r:id="rId3"/>
              </a:rPr>
              <a:t>www.hcup-us.ahrq.gov/reports/statbriefs/sb280-Dental-ED-Visits2018.pdf</a:t>
            </a:r>
            <a:r>
              <a:rPr lang="en-US" sz="1000" dirty="0" smtClean="0"/>
              <a:t>.  </a:t>
            </a:r>
            <a:endParaRPr lang="en-US" sz="1000" dirty="0"/>
          </a:p>
        </p:txBody>
      </p:sp>
    </p:spTree>
    <p:extLst>
      <p:ext uri="{BB962C8B-B14F-4D97-AF65-F5344CB8AC3E}">
        <p14:creationId xmlns:p14="http://schemas.microsoft.com/office/powerpoint/2010/main" val="322848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Facts</a:t>
            </a:r>
            <a:endParaRPr lang="en-US" b="1" dirty="0"/>
          </a:p>
        </p:txBody>
      </p:sp>
      <p:sp>
        <p:nvSpPr>
          <p:cNvPr id="3" name="Content Placeholder 2"/>
          <p:cNvSpPr>
            <a:spLocks noGrp="1"/>
          </p:cNvSpPr>
          <p:nvPr>
            <p:ph idx="1"/>
          </p:nvPr>
        </p:nvSpPr>
        <p:spPr>
          <a:xfrm>
            <a:off x="1097280" y="1895488"/>
            <a:ext cx="10058400" cy="3973605"/>
          </a:xfrm>
        </p:spPr>
        <p:txBody>
          <a:bodyPr>
            <a:normAutofit/>
          </a:bodyPr>
          <a:lstStyle/>
          <a:p>
            <a:pPr marL="228600" lvl="0" indent="-228600">
              <a:lnSpc>
                <a:spcPct val="100000"/>
              </a:lnSpc>
              <a:spcBef>
                <a:spcPts val="0"/>
              </a:spcBef>
              <a:spcAft>
                <a:spcPts val="1800"/>
              </a:spcAft>
              <a:buClrTx/>
              <a:buSzTx/>
              <a:buFont typeface="Arial" panose="020B0604020202020204" pitchFamily="34" charset="0"/>
              <a:buChar char="•"/>
              <a:defRPr/>
            </a:pPr>
            <a:r>
              <a:rPr lang="en-US" dirty="0" smtClean="0"/>
              <a:t>Dental ED </a:t>
            </a:r>
            <a:r>
              <a:rPr lang="en-US" dirty="0"/>
              <a:t>visits had a significantly higher likelihood than </a:t>
            </a:r>
            <a:r>
              <a:rPr lang="en-US" dirty="0" smtClean="0"/>
              <a:t>non-dental </a:t>
            </a:r>
            <a:r>
              <a:rPr lang="en-US" dirty="0"/>
              <a:t>visits of receiving an opioid prescription (</a:t>
            </a:r>
            <a:r>
              <a:rPr lang="en-US" dirty="0" err="1"/>
              <a:t>aRR</a:t>
            </a:r>
            <a:r>
              <a:rPr lang="en-US" dirty="0"/>
              <a:t> = 4.76; 95% CI, 3.53–6.41) than no analgesic after controlling for demographic and clinical characteristics, insurance status, pain scores, and other covariates.</a:t>
            </a:r>
          </a:p>
        </p:txBody>
      </p:sp>
      <p:sp>
        <p:nvSpPr>
          <p:cNvPr id="4" name="Slide Number Placeholder 3"/>
          <p:cNvSpPr>
            <a:spLocks noGrp="1"/>
          </p:cNvSpPr>
          <p:nvPr>
            <p:ph type="sldNum" sz="quarter" idx="12"/>
          </p:nvPr>
        </p:nvSpPr>
        <p:spPr/>
        <p:txBody>
          <a:bodyPr/>
          <a:lstStyle/>
          <a:p>
            <a:fld id="{CFB582AC-5695-48DB-B28C-201892CC33C9}" type="slidenum">
              <a:rPr lang="en-US" smtClean="0"/>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4098" name="Picture 2" descr="Adjusted marginal probabilities of receiving analgesic prescriptions in emergency departments by type of visit (dental vs nondental), 2015–2017 National Hospital Ambulatory Medical Care Survey. Marginal probabilities were obtained from the regression model adjusted for all included variabl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11" t="34870" r="1848" b="1291"/>
          <a:stretch/>
        </p:blipFill>
        <p:spPr bwMode="auto">
          <a:xfrm>
            <a:off x="1380067" y="2895455"/>
            <a:ext cx="6163734" cy="26671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24280" y="5652207"/>
            <a:ext cx="6243320" cy="553998"/>
          </a:xfrm>
          <a:prstGeom prst="rect">
            <a:avLst/>
          </a:prstGeom>
        </p:spPr>
        <p:txBody>
          <a:bodyPr wrap="square">
            <a:spAutoFit/>
          </a:bodyPr>
          <a:lstStyle/>
          <a:p>
            <a:r>
              <a:rPr lang="en-US" sz="1000" dirty="0" err="1">
                <a:solidFill>
                  <a:srgbClr val="666666"/>
                </a:solidFill>
                <a:latin typeface="+mj-lt"/>
              </a:rPr>
              <a:t>Naavaal</a:t>
            </a:r>
            <a:r>
              <a:rPr lang="en-US" sz="1000" dirty="0">
                <a:solidFill>
                  <a:srgbClr val="666666"/>
                </a:solidFill>
                <a:latin typeface="+mj-lt"/>
              </a:rPr>
              <a:t> S, </a:t>
            </a:r>
            <a:r>
              <a:rPr lang="en-US" sz="1000" dirty="0" err="1">
                <a:solidFill>
                  <a:srgbClr val="666666"/>
                </a:solidFill>
                <a:latin typeface="+mj-lt"/>
              </a:rPr>
              <a:t>Kelekar</a:t>
            </a:r>
            <a:r>
              <a:rPr lang="en-US" sz="1000" dirty="0">
                <a:solidFill>
                  <a:srgbClr val="666666"/>
                </a:solidFill>
                <a:latin typeface="+mj-lt"/>
              </a:rPr>
              <a:t> U, Shah S. Opioid and </a:t>
            </a:r>
            <a:r>
              <a:rPr lang="en-US" sz="1000" dirty="0" err="1">
                <a:solidFill>
                  <a:srgbClr val="666666"/>
                </a:solidFill>
                <a:latin typeface="+mj-lt"/>
              </a:rPr>
              <a:t>Nonopioid</a:t>
            </a:r>
            <a:r>
              <a:rPr lang="en-US" sz="1000" dirty="0">
                <a:solidFill>
                  <a:srgbClr val="666666"/>
                </a:solidFill>
                <a:latin typeface="+mj-lt"/>
              </a:rPr>
              <a:t> Analgesic Prescriptions for Dental Visits in the Emergency Department, 2015–2017 National Hospital Ambulatory Medical Care Survey. </a:t>
            </a:r>
            <a:r>
              <a:rPr lang="en-US" sz="1000" dirty="0" err="1">
                <a:solidFill>
                  <a:srgbClr val="666666"/>
                </a:solidFill>
                <a:latin typeface="+mj-lt"/>
              </a:rPr>
              <a:t>Prev</a:t>
            </a:r>
            <a:r>
              <a:rPr lang="en-US" sz="1000" dirty="0">
                <a:solidFill>
                  <a:srgbClr val="666666"/>
                </a:solidFill>
                <a:latin typeface="+mj-lt"/>
              </a:rPr>
              <a:t> Chronic Dis 2021;18:200571. DOI: </a:t>
            </a:r>
            <a:r>
              <a:rPr lang="en-US" sz="1000" u="sng" dirty="0">
                <a:solidFill>
                  <a:srgbClr val="3B7940"/>
                </a:solidFill>
                <a:latin typeface="+mj-lt"/>
                <a:hlinkClick r:id="rId4"/>
              </a:rPr>
              <a:t>http://dx.doi.org/10.5888/pcd18.200571</a:t>
            </a:r>
            <a:endParaRPr lang="en-US" sz="1000" dirty="0">
              <a:latin typeface="+mj-lt"/>
            </a:endParaRPr>
          </a:p>
        </p:txBody>
      </p:sp>
      <p:sp>
        <p:nvSpPr>
          <p:cNvPr id="8" name="Left Arrow 7"/>
          <p:cNvSpPr/>
          <p:nvPr/>
        </p:nvSpPr>
        <p:spPr>
          <a:xfrm>
            <a:off x="7467600" y="409786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48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Facts</a:t>
            </a:r>
            <a:endParaRPr lang="en-US" b="1" dirty="0"/>
          </a:p>
        </p:txBody>
      </p:sp>
      <p:sp>
        <p:nvSpPr>
          <p:cNvPr id="3" name="Content Placeholder 2"/>
          <p:cNvSpPr>
            <a:spLocks noGrp="1"/>
          </p:cNvSpPr>
          <p:nvPr>
            <p:ph idx="1"/>
          </p:nvPr>
        </p:nvSpPr>
        <p:spPr>
          <a:xfrm>
            <a:off x="1097280" y="1895488"/>
            <a:ext cx="10058400" cy="3973605"/>
          </a:xfrm>
        </p:spPr>
        <p:txBody>
          <a:bodyPr>
            <a:normAutofit/>
          </a:bodyPr>
          <a:lstStyle/>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An </a:t>
            </a:r>
            <a:r>
              <a:rPr lang="en-US" dirty="0"/>
              <a:t>antibiotic, most often a narrow-spectrum penicillin or clindamycin, was prescribed in </a:t>
            </a:r>
            <a:r>
              <a:rPr lang="en-US" b="1" dirty="0">
                <a:solidFill>
                  <a:srgbClr val="1D4D77"/>
                </a:solidFill>
              </a:rPr>
              <a:t>65% </a:t>
            </a:r>
            <a:r>
              <a:rPr lang="en-US" dirty="0"/>
              <a:t>of ED visits with any dental diagnosis. </a:t>
            </a:r>
            <a:endParaRPr lang="en-US" dirty="0" smtClean="0"/>
          </a:p>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The </a:t>
            </a:r>
            <a:r>
              <a:rPr lang="en-US" dirty="0"/>
              <a:t>most common dental diagnoses seen in the ED for all ages were unspecified disorder of the teeth and supporting structures (44%, ICD-9-CM code 525.9), periapical abscess without sinus (21%, ICD-9-CM code 522.5) and dental caries (18%, ICD-9-CM code 521.0 </a:t>
            </a:r>
            <a:r>
              <a:rPr lang="en-US" dirty="0" smtClean="0"/>
              <a:t>).</a:t>
            </a:r>
          </a:p>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Recommended </a:t>
            </a:r>
            <a:r>
              <a:rPr lang="en-US" dirty="0"/>
              <a:t>treatments for these conditions are usually </a:t>
            </a:r>
            <a:r>
              <a:rPr lang="en-US" b="1" dirty="0">
                <a:solidFill>
                  <a:srgbClr val="1D4D77"/>
                </a:solidFill>
              </a:rPr>
              <a:t>dental procedures </a:t>
            </a:r>
            <a:r>
              <a:rPr lang="en-US" dirty="0"/>
              <a:t>rather than antibiotics. </a:t>
            </a:r>
            <a:endParaRPr lang="en-US" dirty="0" smtClean="0"/>
          </a:p>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The </a:t>
            </a:r>
            <a:r>
              <a:rPr lang="en-US" dirty="0"/>
              <a:t>common use of antibiotics for dental conditions in the ED indicates the </a:t>
            </a:r>
            <a:r>
              <a:rPr lang="en-US" dirty="0" smtClean="0"/>
              <a:t>                                          need </a:t>
            </a:r>
            <a:r>
              <a:rPr lang="en-US" dirty="0"/>
              <a:t>for greater access to both preventative and urgent care from </a:t>
            </a:r>
            <a:r>
              <a:rPr lang="en-US" dirty="0" smtClean="0"/>
              <a:t>                                                       dentists </a:t>
            </a:r>
            <a:r>
              <a:rPr lang="en-US" dirty="0"/>
              <a:t>and other related specialists as well as the need for clearer </a:t>
            </a:r>
            <a:r>
              <a:rPr lang="en-US" dirty="0" smtClean="0"/>
              <a:t>                                                        clinical </a:t>
            </a:r>
            <a:r>
              <a:rPr lang="en-US" dirty="0"/>
              <a:t>guidance related to oral infections</a:t>
            </a:r>
            <a:r>
              <a:rPr lang="en-US" dirty="0" smtClean="0"/>
              <a:t>.</a:t>
            </a: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9" name="Rectangle 8"/>
          <p:cNvSpPr/>
          <p:nvPr/>
        </p:nvSpPr>
        <p:spPr>
          <a:xfrm>
            <a:off x="1215814" y="5885320"/>
            <a:ext cx="7945120" cy="400110"/>
          </a:xfrm>
          <a:prstGeom prst="rect">
            <a:avLst/>
          </a:prstGeom>
        </p:spPr>
        <p:txBody>
          <a:bodyPr wrap="square">
            <a:spAutoFit/>
          </a:bodyPr>
          <a:lstStyle/>
          <a:p>
            <a:r>
              <a:rPr lang="en-US" sz="1000" dirty="0" smtClean="0">
                <a:solidFill>
                  <a:srgbClr val="666666"/>
                </a:solidFill>
                <a:latin typeface="+mj-lt"/>
              </a:rPr>
              <a:t>Roberts R, </a:t>
            </a:r>
            <a:r>
              <a:rPr lang="en-US" sz="1000" dirty="0" err="1" smtClean="0">
                <a:solidFill>
                  <a:srgbClr val="666666"/>
                </a:solidFill>
                <a:latin typeface="+mj-lt"/>
              </a:rPr>
              <a:t>Hersh</a:t>
            </a:r>
            <a:r>
              <a:rPr lang="en-US" sz="1000" dirty="0" smtClean="0">
                <a:solidFill>
                  <a:srgbClr val="666666"/>
                </a:solidFill>
                <a:latin typeface="+mj-lt"/>
              </a:rPr>
              <a:t> A, Shapiro D, Fleming-Dutra K, Hicks L. Antibiotic Prescriptions Associated with Dental-Related Emergency Department </a:t>
            </a:r>
            <a:r>
              <a:rPr lang="en-US" sz="1000" dirty="0" err="1" smtClean="0">
                <a:solidFill>
                  <a:srgbClr val="666666"/>
                </a:solidFill>
                <a:latin typeface="+mj-lt"/>
              </a:rPr>
              <a:t>Visits.</a:t>
            </a:r>
            <a:r>
              <a:rPr lang="en-US" sz="1000" u="sng" dirty="0" err="1" smtClean="0">
                <a:hlinkClick r:id="rId3"/>
              </a:rPr>
              <a:t>Ann</a:t>
            </a:r>
            <a:r>
              <a:rPr lang="en-US" sz="1000" u="sng" dirty="0" smtClean="0">
                <a:hlinkClick r:id="rId3"/>
              </a:rPr>
              <a:t> </a:t>
            </a:r>
            <a:r>
              <a:rPr lang="en-US" sz="1000" u="sng" dirty="0" err="1">
                <a:hlinkClick r:id="rId3"/>
              </a:rPr>
              <a:t>Emerg</a:t>
            </a:r>
            <a:r>
              <a:rPr lang="en-US" sz="1000" u="sng" dirty="0">
                <a:hlinkClick r:id="rId3"/>
              </a:rPr>
              <a:t> Med. 2019 Jul; 74(1): 45–49.</a:t>
            </a:r>
            <a:r>
              <a:rPr lang="en-US" sz="1000" dirty="0" smtClean="0">
                <a:solidFill>
                  <a:srgbClr val="666666"/>
                </a:solidFill>
              </a:rPr>
              <a:t> </a:t>
            </a:r>
            <a:r>
              <a:rPr lang="en-US" sz="1000" dirty="0" smtClean="0">
                <a:solidFill>
                  <a:srgbClr val="666666"/>
                </a:solidFill>
                <a:latin typeface="+mj-lt"/>
              </a:rPr>
              <a:t>DOI</a:t>
            </a:r>
            <a:r>
              <a:rPr lang="en-US" sz="1000" dirty="0">
                <a:solidFill>
                  <a:srgbClr val="666666"/>
                </a:solidFill>
                <a:latin typeface="+mj-lt"/>
              </a:rPr>
              <a:t>: </a:t>
            </a:r>
            <a:r>
              <a:rPr lang="en-US" sz="1000" u="sng" dirty="0">
                <a:solidFill>
                  <a:srgbClr val="3B7940"/>
                </a:solidFill>
                <a:latin typeface="+mj-lt"/>
              </a:rPr>
              <a:t>https://www.ncbi.nlm.nih.gov/pmc/articles/PMC6943909</a:t>
            </a:r>
            <a:r>
              <a:rPr lang="en-US" sz="1000" u="sng" dirty="0" smtClean="0">
                <a:solidFill>
                  <a:srgbClr val="3B7940"/>
                </a:solidFill>
                <a:latin typeface="+mj-lt"/>
              </a:rPr>
              <a:t>/ </a:t>
            </a:r>
            <a:endParaRPr lang="en-US" sz="1000" dirty="0">
              <a:latin typeface="+mj-lt"/>
            </a:endParaRPr>
          </a:p>
        </p:txBody>
      </p:sp>
    </p:spTree>
    <p:extLst>
      <p:ext uri="{BB962C8B-B14F-4D97-AF65-F5344CB8AC3E}">
        <p14:creationId xmlns:p14="http://schemas.microsoft.com/office/powerpoint/2010/main" val="2961090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Initiative Objectives</a:t>
            </a:r>
            <a:endParaRPr lang="en-US" b="1" dirty="0"/>
          </a:p>
        </p:txBody>
      </p:sp>
      <p:sp>
        <p:nvSpPr>
          <p:cNvPr id="3" name="Content Placeholder 2"/>
          <p:cNvSpPr>
            <a:spLocks noGrp="1"/>
          </p:cNvSpPr>
          <p:nvPr>
            <p:ph idx="1"/>
          </p:nvPr>
        </p:nvSpPr>
        <p:spPr/>
        <p:txBody>
          <a:bodyPr>
            <a:normAutofit fontScale="92500" lnSpcReduction="10000"/>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Improve the recognition of specific dental conditions of patients presenting to IHS and tribal emergency departments (EDs).</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Increase timely referrals from EDs to IHS and tribal dental programs.</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Through recognition and triage of patients with dental conditions, promote antibiotic stewardship and reduce opioid prescriptions in the ED for dental conditions.</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Enhance skills of ED medical providers in                                                         administering local anesthesia for patients                                                   presenting with dental pain.</a:t>
            </a:r>
            <a:endParaRPr lang="en-US"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13607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9</a:t>
            </a:fld>
            <a:endParaRPr lang="en-US" dirty="0"/>
          </a:p>
        </p:txBody>
      </p:sp>
      <p:pic>
        <p:nvPicPr>
          <p:cNvPr id="2052" name="Picture 4" descr="https://www.thedentalexpress.com/wp-content/uploads/2021/02/59421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666" t="1728" r="2916"/>
          <a:stretch/>
        </p:blipFill>
        <p:spPr bwMode="auto">
          <a:xfrm>
            <a:off x="0" y="0"/>
            <a:ext cx="12192000" cy="682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0533" y="5832102"/>
            <a:ext cx="4140200" cy="461665"/>
          </a:xfrm>
          <a:prstGeom prst="rect">
            <a:avLst/>
          </a:prstGeom>
        </p:spPr>
        <p:txBody>
          <a:bodyPr wrap="square">
            <a:spAutoFit/>
          </a:bodyPr>
          <a:lstStyle/>
          <a:p>
            <a:r>
              <a:rPr lang="en-US" sz="1200" dirty="0" smtClean="0"/>
              <a:t>Photo from </a:t>
            </a:r>
            <a:r>
              <a:rPr lang="en-US" sz="1200" dirty="0" smtClean="0">
                <a:hlinkClick r:id="rId3"/>
              </a:rPr>
              <a:t>https</a:t>
            </a:r>
            <a:r>
              <a:rPr lang="en-US" sz="1200" dirty="0">
                <a:hlinkClick r:id="rId3"/>
              </a:rPr>
              <a:t>://www.thedentalexpress.com/dental-blog/8-dentist-approved-remedies-to-treat-tooth-pain-at-home</a:t>
            </a:r>
            <a:r>
              <a:rPr lang="en-US" sz="1200" dirty="0" smtClean="0">
                <a:hlinkClick r:id="rId3"/>
              </a:rPr>
              <a:t>/</a:t>
            </a:r>
            <a:r>
              <a:rPr lang="en-US" sz="1200" dirty="0" smtClean="0"/>
              <a:t> </a:t>
            </a:r>
            <a:endParaRPr lang="en-US" sz="1200" dirty="0"/>
          </a:p>
        </p:txBody>
      </p:sp>
      <p:sp>
        <p:nvSpPr>
          <p:cNvPr id="2" name="Title 1"/>
          <p:cNvSpPr>
            <a:spLocks noGrp="1"/>
          </p:cNvSpPr>
          <p:nvPr>
            <p:ph type="title"/>
          </p:nvPr>
        </p:nvSpPr>
        <p:spPr>
          <a:xfrm>
            <a:off x="7315200" y="2190673"/>
            <a:ext cx="4064000" cy="1450757"/>
          </a:xfrm>
        </p:spPr>
        <p:txBody>
          <a:bodyPr>
            <a:normAutofit fontScale="90000"/>
          </a:bodyPr>
          <a:lstStyle/>
          <a:p>
            <a:pPr algn="ctr"/>
            <a:r>
              <a:rPr lang="en-US" b="1" dirty="0" smtClean="0"/>
              <a:t>Dental Pain &amp; Infection Protocol</a:t>
            </a:r>
            <a:endParaRPr lang="en-US" b="1" dirty="0"/>
          </a:p>
        </p:txBody>
      </p:sp>
    </p:spTree>
    <p:extLst>
      <p:ext uri="{BB962C8B-B14F-4D97-AF65-F5344CB8AC3E}">
        <p14:creationId xmlns:p14="http://schemas.microsoft.com/office/powerpoint/2010/main" val="1347007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1192</TotalTime>
  <Words>1607</Words>
  <Application>Microsoft Office PowerPoint</Application>
  <PresentationFormat>Widescreen</PresentationFormat>
  <Paragraphs>183</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ＭＳ Ｐゴシック</vt:lpstr>
      <vt:lpstr>Arial</vt:lpstr>
      <vt:lpstr>Bahnschrift SemiBold Condensed</vt:lpstr>
      <vt:lpstr>Calibri</vt:lpstr>
      <vt:lpstr>Calibri Light</vt:lpstr>
      <vt:lpstr>Times New Roman</vt:lpstr>
      <vt:lpstr>Verdana</vt:lpstr>
      <vt:lpstr>Wingdings</vt:lpstr>
      <vt:lpstr>Retrospect</vt:lpstr>
      <vt:lpstr>Indian Health Service Triaging and Treating Dental Conditions in the Emergency Department Hands-On Training for Emergency Departments</vt:lpstr>
      <vt:lpstr>Learning Objectives</vt:lpstr>
      <vt:lpstr>Acknowledgments</vt:lpstr>
      <vt:lpstr>Background:   Why are we doing this initiative?</vt:lpstr>
      <vt:lpstr>Quick Facts</vt:lpstr>
      <vt:lpstr>Quick Facts</vt:lpstr>
      <vt:lpstr>Quick Facts</vt:lpstr>
      <vt:lpstr>Initiative Objectives</vt:lpstr>
      <vt:lpstr>Dental Pain &amp; Infection Protocol</vt:lpstr>
      <vt:lpstr>IHS Acute Dental Pain Protocols in ED Settings</vt:lpstr>
      <vt:lpstr>Pain Control Guidance</vt:lpstr>
      <vt:lpstr>Pain Control Guidance  Ibuprofen and Acetaminophen is more effective for pain relief than opioids!</vt:lpstr>
      <vt:lpstr>Pain Control Guidance </vt:lpstr>
      <vt:lpstr>Dental Infection Management</vt:lpstr>
      <vt:lpstr>Dental Infection Management</vt:lpstr>
      <vt:lpstr>Intraoral Local Anesthesia Guidelines</vt:lpstr>
      <vt:lpstr>Local Anesthesia Guidance</vt:lpstr>
      <vt:lpstr>Local Anesthesia Guidance</vt:lpstr>
      <vt:lpstr>Guide to Local Anesthesia</vt:lpstr>
      <vt:lpstr>How Local Anesthesia Works</vt:lpstr>
      <vt:lpstr>Why is the pKa important?</vt:lpstr>
      <vt:lpstr>Maxillary Anesthesia -</vt:lpstr>
      <vt:lpstr>Posterior Superior Alveolar (PSA) Nerve Block</vt:lpstr>
      <vt:lpstr>Incisive Canal Nerve Block</vt:lpstr>
      <vt:lpstr>Inferior Alveolar Nerve Block</vt:lpstr>
      <vt:lpstr>Hands-On Training</vt:lpstr>
      <vt:lpstr>Emergency Department Dental Supplies</vt:lpstr>
      <vt:lpstr>PowerPoint Presentation</vt:lpstr>
      <vt:lpstr>Recommendations for Emergency Departments</vt:lpstr>
      <vt:lpstr>Recommendations for Dental Programs</vt:lpstr>
      <vt:lpstr>Resources</vt:lpstr>
      <vt:lpstr>PowerPoint Presentation</vt:lpstr>
    </vt:vector>
  </TitlesOfParts>
  <Manager>IHS Division of Oral Health</Manager>
  <Company>Indian Health Service - DOH</Company>
  <LinksUpToDate>false</LinksUpToDate>
  <SharedDoc>false</SharedDoc>
  <HyperlinkBase>https://www.ihs.gov/doh/</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Triaging and Treating Dental Conditions in the ED Initiative</dc:title>
  <dc:subject>Training and Overview</dc:subject>
  <dc:creator>Ricks, Tim DMD (IHS/HQ)</dc:creator>
  <cp:keywords>Triaging, Treating, Dental Conditions, ED</cp:keywords>
  <cp:lastModifiedBy>Roberts, Talee (IHS/HQ) [C]</cp:lastModifiedBy>
  <cp:revision>183</cp:revision>
  <cp:lastPrinted>2016-03-30T21:52:09Z</cp:lastPrinted>
  <dcterms:created xsi:type="dcterms:W3CDTF">2016-03-11T19:03:08Z</dcterms:created>
  <dcterms:modified xsi:type="dcterms:W3CDTF">2023-09-12T22:34:02Z</dcterms:modified>
  <cp:category>Initiative Training</cp:category>
</cp:coreProperties>
</file>